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5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6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media/image19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1" r:id="rId2"/>
    <p:sldMasterId id="2147483737" r:id="rId3"/>
    <p:sldMasterId id="2147483713" r:id="rId4"/>
    <p:sldMasterId id="2147483687" r:id="rId5"/>
    <p:sldMasterId id="2147483794" r:id="rId6"/>
    <p:sldMasterId id="2147483797" r:id="rId7"/>
    <p:sldMasterId id="2147483803" r:id="rId8"/>
  </p:sldMasterIdLst>
  <p:notesMasterIdLst>
    <p:notesMasterId r:id="rId69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312" r:id="rId16"/>
    <p:sldId id="263" r:id="rId17"/>
    <p:sldId id="264" r:id="rId18"/>
    <p:sldId id="265" r:id="rId19"/>
    <p:sldId id="276" r:id="rId20"/>
    <p:sldId id="277" r:id="rId21"/>
    <p:sldId id="274" r:id="rId22"/>
    <p:sldId id="279" r:id="rId23"/>
    <p:sldId id="278" r:id="rId24"/>
    <p:sldId id="280" r:id="rId25"/>
    <p:sldId id="281" r:id="rId26"/>
    <p:sldId id="341" r:id="rId27"/>
    <p:sldId id="325" r:id="rId28"/>
    <p:sldId id="282" r:id="rId29"/>
    <p:sldId id="334" r:id="rId30"/>
    <p:sldId id="283" r:id="rId31"/>
    <p:sldId id="326" r:id="rId32"/>
    <p:sldId id="327" r:id="rId33"/>
    <p:sldId id="284" r:id="rId34"/>
    <p:sldId id="335" r:id="rId35"/>
    <p:sldId id="336" r:id="rId36"/>
    <p:sldId id="337" r:id="rId37"/>
    <p:sldId id="338" r:id="rId38"/>
    <p:sldId id="332" r:id="rId39"/>
    <p:sldId id="331" r:id="rId40"/>
    <p:sldId id="333" r:id="rId41"/>
    <p:sldId id="342" r:id="rId42"/>
    <p:sldId id="328" r:id="rId43"/>
    <p:sldId id="339" r:id="rId44"/>
    <p:sldId id="285" r:id="rId45"/>
    <p:sldId id="286" r:id="rId46"/>
    <p:sldId id="288" r:id="rId47"/>
    <p:sldId id="289" r:id="rId48"/>
    <p:sldId id="322" r:id="rId49"/>
    <p:sldId id="291" r:id="rId50"/>
    <p:sldId id="292" r:id="rId51"/>
    <p:sldId id="293" r:id="rId52"/>
    <p:sldId id="294" r:id="rId53"/>
    <p:sldId id="295" r:id="rId54"/>
    <p:sldId id="323" r:id="rId55"/>
    <p:sldId id="324" r:id="rId56"/>
    <p:sldId id="340" r:id="rId57"/>
    <p:sldId id="296" r:id="rId58"/>
    <p:sldId id="313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7" r:id="rId67"/>
    <p:sldId id="30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282"/>
    <a:srgbClr val="00BCF2"/>
    <a:srgbClr val="007233"/>
    <a:srgbClr val="D8F6FF"/>
    <a:srgbClr val="68217A"/>
    <a:srgbClr val="663300"/>
    <a:srgbClr val="672A7A"/>
    <a:srgbClr val="DC5B26"/>
    <a:srgbClr val="D83B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72" autoAdjust="0"/>
    <p:restoredTop sz="70537" autoAdjust="0"/>
  </p:normalViewPr>
  <p:slideViewPr>
    <p:cSldViewPr snapToGrid="0">
      <p:cViewPr varScale="1">
        <p:scale>
          <a:sx n="88" d="100"/>
          <a:sy n="88" d="100"/>
        </p:scale>
        <p:origin x="89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5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D2B77-8FE5-4229-8F81-48E64280AD07}" type="datetimeFigureOut">
              <a:rPr lang="en-CA" smtClean="0"/>
              <a:t>2016-06-17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EB0F1-6846-4EC4-A15D-9759BFF6340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74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suzanneibach@outlook.com</a:t>
            </a:r>
            <a:r>
              <a:rPr lang="en-CA" baseline="0" dirty="0"/>
              <a:t> G0DevMental</a:t>
            </a:r>
          </a:p>
          <a:p>
            <a:r>
              <a:rPr lang="en-CA" baseline="0" dirty="0"/>
              <a:t>WordPress account </a:t>
            </a:r>
            <a:r>
              <a:rPr lang="en-CA" baseline="0" dirty="0" err="1"/>
              <a:t>suzanneibach</a:t>
            </a:r>
            <a:r>
              <a:rPr lang="en-CA" baseline="0" dirty="0"/>
              <a:t> G0DevMental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71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18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3314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37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5670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EB0F1-6846-4EC4-A15D-9759BFF63409}" type="slidenum">
              <a:rPr lang="en-CA" smtClean="0"/>
              <a:t>60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175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373"/>
            <a:ext cx="12192000" cy="81152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00188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0209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346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936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6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44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746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55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0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1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128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52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373" y="1759614"/>
            <a:ext cx="2870153" cy="51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4875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2032" y="2727353"/>
            <a:ext cx="5071136" cy="9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0807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274640"/>
            <a:ext cx="11192933" cy="893761"/>
          </a:xfrm>
        </p:spPr>
        <p:txBody>
          <a:bodyPr anchor="t">
            <a:norm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0" y="1261534"/>
            <a:ext cx="11192933" cy="4868332"/>
          </a:xfrm>
        </p:spPr>
        <p:txBody>
          <a:bodyPr/>
          <a:lstStyle>
            <a:lvl1pPr marL="0" indent="0">
              <a:spcAft>
                <a:spcPts val="1333"/>
              </a:spcAft>
              <a:buFontTx/>
              <a:buNone/>
              <a:defRPr sz="3467">
                <a:solidFill>
                  <a:schemeClr val="tx1"/>
                </a:solidFill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>
                <a:solidFill>
                  <a:schemeClr val="tx1"/>
                </a:solidFill>
                <a:latin typeface="Segoe UI Light"/>
              </a:defRPr>
            </a:lvl2pPr>
          </a:lstStyle>
          <a:p>
            <a:pPr lvl="0"/>
            <a:r>
              <a:rPr lang="en-US" dirty="0"/>
              <a:t>Main text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>
            <a:lvl1pPr>
              <a:defRPr sz="933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7614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8000" y="274640"/>
            <a:ext cx="11192933" cy="893761"/>
          </a:xfrm>
        </p:spPr>
        <p:txBody>
          <a:bodyPr anchor="t">
            <a:normAutofit/>
          </a:bodyPr>
          <a:lstStyle>
            <a:lvl1pPr>
              <a:defRPr sz="4267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508001" y="1261534"/>
            <a:ext cx="5599289" cy="4868332"/>
          </a:xfrm>
        </p:spPr>
        <p:txBody>
          <a:bodyPr/>
          <a:lstStyle>
            <a:lvl1pPr marL="0" indent="0">
              <a:spcAft>
                <a:spcPts val="1333"/>
              </a:spcAft>
              <a:buFontTx/>
              <a:buNone/>
              <a:defRPr sz="3467">
                <a:solidFill>
                  <a:schemeClr val="tx1"/>
                </a:solidFill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>
                <a:solidFill>
                  <a:schemeClr val="tx1"/>
                </a:solidFill>
                <a:latin typeface="Segoe UI Light"/>
              </a:defRPr>
            </a:lvl2pPr>
          </a:lstStyle>
          <a:p>
            <a:pPr lvl="0"/>
            <a:r>
              <a:rPr lang="en-US" dirty="0"/>
              <a:t>Main text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/>
              <a:t>Second level</a:t>
            </a:r>
          </a:p>
          <a:p>
            <a:pPr marL="377943" marR="0" lvl="1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48932" y="6486172"/>
            <a:ext cx="4476045" cy="365125"/>
          </a:xfrm>
          <a:prstGeom prst="rect">
            <a:avLst/>
          </a:prstGeom>
        </p:spPr>
        <p:txBody>
          <a:bodyPr/>
          <a:lstStyle>
            <a:lvl1pPr>
              <a:defRPr sz="933"/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3907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range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12" name="Picture 11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3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17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530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373"/>
            <a:ext cx="12192000" cy="81152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00188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12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94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748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743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61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8541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3843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007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173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1029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5377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200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269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527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481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3552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8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08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11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64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2661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5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7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Department Name or Presentation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4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Department Name or Presentation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9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23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309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3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594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0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23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6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75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3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7690"/>
            <a:ext cx="12192000" cy="9144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2A3282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435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446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814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121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68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4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142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4484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98485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7652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776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561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70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7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00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978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87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13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337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5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66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373"/>
            <a:ext cx="12192000" cy="81152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00188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9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39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08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40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670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007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07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0614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1098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70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3409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56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460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75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4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88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899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72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46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0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0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Lue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/>
              <a:t>Department Name or Presentation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50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een_Section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3" y="6486172"/>
            <a:ext cx="4927601" cy="365125"/>
          </a:xfrm>
          <a:prstGeom prst="rect">
            <a:avLst/>
          </a:prstGeom>
        </p:spPr>
        <p:txBody>
          <a:bodyPr anchor="ctr"/>
          <a:lstStyle>
            <a:lvl1pPr algn="l">
              <a:defRPr sz="933"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/>
              <a:t>Department Name or Presentation Title 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6" name="Picture 5" descr="msft_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1788521"/>
            <a:ext cx="3833091" cy="400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63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373"/>
            <a:ext cx="12192000" cy="81152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00188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2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1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65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48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19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35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7647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55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029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73731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0844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9371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7975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86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4229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5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37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187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42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31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8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9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6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373"/>
            <a:ext cx="12192000" cy="81152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84172"/>
            <a:ext cx="6274974" cy="3586208"/>
          </a:xfrm>
          <a:prstGeom prst="rect">
            <a:avLst/>
          </a:prstGeom>
          <a:solidFill>
            <a:srgbClr val="00188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86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1"/>
            <a:ext cx="6276530" cy="1789991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72727">
                      <a:srgbClr val="FFFFFF"/>
                    </a:gs>
                    <a:gs pos="36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50570" y="470411"/>
            <a:ext cx="1792845" cy="38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4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4638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5" y="470067"/>
            <a:ext cx="1792850" cy="3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85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38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62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36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76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18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6457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2943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2074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720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10.xml"/><Relationship Id="rId6" Type="http://schemas.openxmlformats.org/officeDocument/2006/relationships/image" Target="../media/image10.png"/><Relationship Id="rId5" Type="http://schemas.openxmlformats.org/officeDocument/2006/relationships/image" Target="../media/image11.emf"/><Relationship Id="rId4" Type="http://schemas.openxmlformats.org/officeDocument/2006/relationships/image" Target="../media/image1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14.xml"/><Relationship Id="rId7" Type="http://schemas.openxmlformats.org/officeDocument/2006/relationships/image" Target="../media/image9.emf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slideLayout" Target="../slideLayouts/slideLayout134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5" Type="http://schemas.openxmlformats.org/officeDocument/2006/relationships/theme" Target="../theme/theme8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20" Type="http://schemas.openxmlformats.org/officeDocument/2006/relationships/slideLayout" Target="../slideLayouts/slideLayout136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24" Type="http://schemas.openxmlformats.org/officeDocument/2006/relationships/slideLayout" Target="../slideLayouts/slideLayout140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23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26.xml"/><Relationship Id="rId19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Relationship Id="rId22" Type="http://schemas.openxmlformats.org/officeDocument/2006/relationships/slideLayout" Target="../slideLayouts/slideLayout1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403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83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A32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594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74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93" r:id="rId22"/>
    <p:sldLayoutId id="2147483792" r:id="rId2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72A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88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C5B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219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" y="1"/>
            <a:ext cx="12095416" cy="68918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59167" y="2262654"/>
            <a:ext cx="3833091" cy="4003449"/>
          </a:xfrm>
          <a:prstGeom prst="rect">
            <a:avLst/>
          </a:prstGeom>
        </p:spPr>
      </p:pic>
      <p:pic>
        <p:nvPicPr>
          <p:cNvPr id="16" name="Picture 15" descr="msft_logo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5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1"/>
          <p:cNvSpPr>
            <a:spLocks/>
          </p:cNvSpPr>
          <p:nvPr userDrawn="1"/>
        </p:nvSpPr>
        <p:spPr bwMode="auto">
          <a:xfrm>
            <a:off x="1" y="6480989"/>
            <a:ext cx="12197644" cy="39394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marL="0" marR="0" lvl="0" indent="0" algn="ctr" defTabSz="7783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33" b="0" i="0" u="none" strike="noStrike" kern="1200" cap="none" spc="0" normalizeH="0" baseline="0" noProof="0" dirty="0">
              <a:ln>
                <a:noFill/>
              </a:ln>
              <a:solidFill>
                <a:srgbClr val="26B2EC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Gill Sans" charset="0"/>
              <a:ea typeface="+mn-ea"/>
              <a:cs typeface="Gill Sans" charset="0"/>
              <a:sym typeface="Gill Sans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2"/>
          <p:cNvSpPr>
            <a:spLocks noGrp="1"/>
          </p:cNvSpPr>
          <p:nvPr>
            <p:ph type="dt" sz="half" idx="2"/>
          </p:nvPr>
        </p:nvSpPr>
        <p:spPr>
          <a:xfrm>
            <a:off x="8715023" y="6486172"/>
            <a:ext cx="1495743" cy="365125"/>
          </a:xfrm>
          <a:prstGeom prst="rect">
            <a:avLst/>
          </a:prstGeom>
          <a:ln>
            <a:noFill/>
          </a:ln>
          <a:effectLst/>
        </p:spPr>
        <p:txBody>
          <a:bodyPr anchor="ctr" anchorCtr="0"/>
          <a:lstStyle>
            <a:lvl1pPr algn="r">
              <a:defRPr sz="933">
                <a:ln>
                  <a:noFill/>
                </a:ln>
                <a:solidFill>
                  <a:schemeClr val="bg1"/>
                </a:solidFill>
                <a:latin typeface="Segoe UI Semibold"/>
              </a:defRPr>
            </a:lvl1pPr>
          </a:lstStyle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03AF0-09E6-834D-8AAB-E009603A9C8D}" type="datetime1">
              <a:rPr kumimoji="0" lang="en-US" sz="933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6/17/2016</a:t>
            </a:fld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 |  </a:t>
            </a:r>
            <a:fld id="{E14C7F90-7508-6B4C-BCF4-995485789763}" type="slidenum">
              <a:rPr kumimoji="0" lang="en-US" sz="933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048931" y="6486172"/>
            <a:ext cx="3843868" cy="365125"/>
          </a:xfrm>
          <a:prstGeom prst="rect">
            <a:avLst/>
          </a:prstGeom>
          <a:ln>
            <a:noFill/>
          </a:ln>
          <a:effectLst/>
        </p:spPr>
        <p:txBody>
          <a:bodyPr anchor="ctr" anchorCtr="0"/>
          <a:lstStyle>
            <a:lvl1pPr>
              <a:defRPr sz="933">
                <a:ln>
                  <a:noFill/>
                </a:ln>
                <a:solidFill>
                  <a:schemeClr val="bg1"/>
                </a:solidFill>
                <a:latin typeface="Segoe UI Semibold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01134" y="6541924"/>
            <a:ext cx="1417751" cy="253761"/>
          </a:xfrm>
          <a:prstGeom prst="rect">
            <a:avLst/>
          </a:prstGeom>
        </p:spPr>
      </p:pic>
      <p:pic>
        <p:nvPicPr>
          <p:cNvPr id="13" name="Picture 12" descr="msft_logo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291" y="6598370"/>
            <a:ext cx="782460" cy="16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01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</p:sldLayoutIdLst>
  <p:hf hdr="0"/>
  <p:txStyles>
    <p:titleStyle>
      <a:lvl1pPr algn="l" defTabSz="609585" rtl="0" eaLnBrk="1" latinLnBrk="0" hangingPunct="1">
        <a:spcBef>
          <a:spcPct val="0"/>
        </a:spcBef>
        <a:buNone/>
        <a:defRPr sz="5867" kern="1200" baseline="0">
          <a:solidFill>
            <a:schemeClr val="tx1"/>
          </a:solidFill>
          <a:latin typeface="Segoe UI Ligh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Segoe UI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Segoe UI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Segoe UI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Segoe UI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Segoe UI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45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6" r:id="rId22"/>
    <p:sldLayoutId id="2147483827" r:id="rId23"/>
    <p:sldLayoutId id="2147483828" r:id="rId2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legantthemes.com/" TargetMode="External"/><Relationship Id="rId2" Type="http://schemas.openxmlformats.org/officeDocument/2006/relationships/hyperlink" Target="http://themeforest.net/" TargetMode="External"/><Relationship Id="rId1" Type="http://schemas.openxmlformats.org/officeDocument/2006/relationships/slideLayout" Target="../slideLayouts/slideLayout113.xml"/><Relationship Id="rId4" Type="http://schemas.openxmlformats.org/officeDocument/2006/relationships/hyperlink" Target="http://www.elegantthemes.com/gallery/myresume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mailto:WootWoot57@Hotmail.com" TargetMode="External"/><Relationship Id="rId1" Type="http://schemas.openxmlformats.org/officeDocument/2006/relationships/slideLayout" Target="../slideLayouts/slideLayout1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66.jpeg"/><Relationship Id="rId5" Type="http://schemas.openxmlformats.org/officeDocument/2006/relationships/hyperlink" Target="mailto:Stefan@contoso.com" TargetMode="Externa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read:http://www.smashingmagazine.com/2010/12/what-font-should-i-use-five-principles-for-choosing-and-using-typefaces/" TargetMode="External"/><Relationship Id="rId2" Type="http://schemas.openxmlformats.org/officeDocument/2006/relationships/hyperlink" Target="http://wordpress.org/plugins/simple-custom-css" TargetMode="External"/><Relationship Id="rId1" Type="http://schemas.openxmlformats.org/officeDocument/2006/relationships/slideLayout" Target="../slideLayouts/slideLayout1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4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3.xml"/><Relationship Id="rId6" Type="http://schemas.openxmlformats.org/officeDocument/2006/relationships/image" Target="../media/image20.png"/><Relationship Id="rId5" Type="http://schemas.openxmlformats.org/officeDocument/2006/relationships/image" Target="../media/image73.jpeg"/><Relationship Id="rId4" Type="http://schemas.openxmlformats.org/officeDocument/2006/relationships/image" Target="../media/image72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1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1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onlineresume" TargetMode="External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3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541864" y="4176148"/>
            <a:ext cx="7494571" cy="1840815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egoe UI Ligh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&lt;Name&gt;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&lt;Title&gt;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| &lt;Company&gt;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&lt;email&gt;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 | &lt;Social Media optional&gt;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41857" y="2771481"/>
            <a:ext cx="7494572" cy="1039092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Segoe UI Light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+mj-cs"/>
              </a:rPr>
              <a:t>Setting Up the Perfect Online Resume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4914" y="522514"/>
            <a:ext cx="3973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&lt;To be converted to new Microsoft Imagine Template&gt;</a:t>
            </a:r>
          </a:p>
        </p:txBody>
      </p:sp>
    </p:spTree>
    <p:extLst>
      <p:ext uri="{BB962C8B-B14F-4D97-AF65-F5344CB8AC3E}">
        <p14:creationId xmlns:p14="http://schemas.microsoft.com/office/powerpoint/2010/main" val="414628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  <a:lumOff val="50000"/>
            <a:alpha val="6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961088" cy="728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511"/>
            <a:ext cx="5622324" cy="899665"/>
          </a:xfrm>
          <a:solidFill>
            <a:schemeClr val="tx1">
              <a:alpha val="69000"/>
            </a:schemeClr>
          </a:solidFill>
        </p:spPr>
        <p:txBody>
          <a:bodyPr/>
          <a:lstStyle/>
          <a:p>
            <a:r>
              <a:rPr lang="en-CA" sz="5400" dirty="0">
                <a:solidFill>
                  <a:srgbClr val="8AA90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Location</a:t>
            </a:r>
            <a:endParaRPr lang="en-US" sz="5400" dirty="0">
              <a:solidFill>
                <a:srgbClr val="8AA909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19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848079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First, you’ll need a place to host your online resume.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2258" y="2588602"/>
            <a:ext cx="1327928" cy="188820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1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+</a:t>
            </a:r>
            <a:endParaRPr kumimoji="0" lang="en-US" sz="115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74" y="4096986"/>
            <a:ext cx="6030097" cy="13981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071" y="1496165"/>
            <a:ext cx="4475209" cy="147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1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Log into DreamSpark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9723394" cy="4892131"/>
          </a:xfrm>
        </p:spPr>
        <p:txBody>
          <a:bodyPr>
            <a:normAutofit/>
          </a:bodyPr>
          <a:lstStyle/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Go to </a:t>
            </a:r>
            <a:r>
              <a:rPr lang="en-CA" b="1" dirty="0"/>
              <a:t>www.dreamspark.com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students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sign in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Log in with your Live account (if you don't have one create one at account.live.com)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Associate your live account with your school account</a:t>
            </a:r>
          </a:p>
          <a:p>
            <a:pPr marL="1660369" lvl="2" indent="-51435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verify your student status |  I have a school email account</a:t>
            </a:r>
          </a:p>
          <a:p>
            <a:pPr marL="1660369" lvl="2" indent="-51435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Enter your school email address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027" y="1891424"/>
            <a:ext cx="4908966" cy="4095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502291"/>
            <a:ext cx="4008439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33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787" y="1788421"/>
            <a:ext cx="5661404" cy="4077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Activate your Azure benefit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312031" cy="4892131"/>
          </a:xfrm>
        </p:spPr>
        <p:txBody>
          <a:bodyPr>
            <a:normAutofit/>
          </a:bodyPr>
          <a:lstStyle/>
          <a:p>
            <a:r>
              <a:rPr lang="en-CA" sz="267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the DreamSpark website:</a:t>
            </a:r>
            <a:endParaRPr lang="en-US" sz="267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 Home</a:t>
            </a: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|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Azure now | Register now</a:t>
            </a:r>
          </a:p>
          <a:p>
            <a:r>
              <a:rPr lang="en-CA" sz="267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Azure sign up page:</a:t>
            </a: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a verification method, request and then  enter your code</a:t>
            </a:r>
          </a:p>
          <a:p>
            <a:pPr marL="808046" lvl="1" indent="-571500"/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Agree to the Terms and conditions and choose </a:t>
            </a:r>
            <a:r>
              <a:rPr lang="en-CA" sz="2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Up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533" y="1168400"/>
            <a:ext cx="5528658" cy="53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6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B3301"/>
                </a:solidFill>
              </a:rPr>
              <a:t>Microsoft Azure Web Sites</a:t>
            </a:r>
          </a:p>
        </p:txBody>
      </p:sp>
      <p:sp>
        <p:nvSpPr>
          <p:cNvPr id="2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48932" y="6486172"/>
            <a:ext cx="4476045" cy="365125"/>
          </a:xfr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401134" y="1157090"/>
            <a:ext cx="3478717" cy="1348658"/>
            <a:chOff x="4734845" y="2261850"/>
            <a:chExt cx="2743200" cy="1316993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734845" y="2261850"/>
              <a:ext cx="2743200" cy="1316993"/>
            </a:xfrm>
            <a:prstGeom prst="rect">
              <a:avLst/>
            </a:prstGeom>
            <a:solidFill>
              <a:srgbClr val="F97C0A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34845" y="3094555"/>
              <a:ext cx="2743200" cy="447695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Code Smart</a:t>
              </a:r>
            </a:p>
          </p:txBody>
        </p:sp>
        <p:pic>
          <p:nvPicPr>
            <p:cNvPr id="28" name="Picture 2" descr="C:\Users\Jonahs\Dropbox\Critical Resources\Helveticons Basic\Png\512x512\Lightbulb 512x51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2916" y="2316159"/>
              <a:ext cx="678971" cy="75736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8459970" y="1165951"/>
            <a:ext cx="3478717" cy="1339799"/>
            <a:chOff x="8380580" y="2261850"/>
            <a:chExt cx="2743200" cy="1304039"/>
          </a:xfrm>
        </p:grpSpPr>
        <p:sp>
          <p:nvSpPr>
            <p:cNvPr id="30" name="Rectangle 29"/>
            <p:cNvSpPr/>
            <p:nvPr/>
          </p:nvSpPr>
          <p:spPr bwMode="auto">
            <a:xfrm>
              <a:off x="8380580" y="2261850"/>
              <a:ext cx="2743200" cy="1304039"/>
            </a:xfrm>
            <a:prstGeom prst="rect">
              <a:avLst/>
            </a:prstGeom>
            <a:solidFill>
              <a:srgbClr val="117BA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380580" y="3119666"/>
              <a:ext cx="2743200" cy="446223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Go Live</a:t>
              </a:r>
            </a:p>
          </p:txBody>
        </p:sp>
        <p:pic>
          <p:nvPicPr>
            <p:cNvPr id="32" name="Picture 3" descr="C:\Users\Jonahs\Dropbox\Critical Resources\Helveticons Basic\Png\512x512\Radio 512x512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4035" y="2356692"/>
              <a:ext cx="501960" cy="725069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/>
          <p:cNvGrpSpPr/>
          <p:nvPr/>
        </p:nvGrpSpPr>
        <p:grpSpPr>
          <a:xfrm>
            <a:off x="280087" y="1120410"/>
            <a:ext cx="3540927" cy="1385338"/>
            <a:chOff x="1077078" y="2234280"/>
            <a:chExt cx="2743200" cy="2770770"/>
          </a:xfrm>
        </p:grpSpPr>
        <p:sp>
          <p:nvSpPr>
            <p:cNvPr id="34" name="Rectangle 33"/>
            <p:cNvSpPr/>
            <p:nvPr/>
          </p:nvSpPr>
          <p:spPr bwMode="auto">
            <a:xfrm>
              <a:off x="1077078" y="2261849"/>
              <a:ext cx="2743200" cy="2743201"/>
            </a:xfrm>
            <a:prstGeom prst="rect">
              <a:avLst/>
            </a:prstGeom>
            <a:solidFill>
              <a:srgbClr val="8AA909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88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266" b="0" i="0" u="none" strike="noStrike" kern="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077078" y="3984685"/>
              <a:ext cx="2743200" cy="916949"/>
            </a:xfrm>
            <a:prstGeom prst="rect">
              <a:avLst/>
            </a:prstGeom>
          </p:spPr>
          <p:txBody>
            <a:bodyPr wrap="square" lIns="121888" anchor="b" anchorCtr="0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99" b="0" i="0" u="none" strike="noStrike" kern="0" cap="none" spc="-71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Light" panose="020B0502040204020203" pitchFamily="34" charset="0"/>
                  <a:ea typeface="Segoe UI" pitchFamily="34" charset="0"/>
                  <a:cs typeface="Segoe UI Light" panose="020B0502040204020203" pitchFamily="34" charset="0"/>
                </a:rPr>
                <a:t>Start Simple</a:t>
              </a:r>
            </a:p>
          </p:txBody>
        </p:sp>
        <p:pic>
          <p:nvPicPr>
            <p:cNvPr id="36" name="Picture 4" descr="C:\Users\Jonahs\Dropbox\Critical Resources\Helveticons Basic\Png\512x512\Checkbox dotted active 512x512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3706" y="2234280"/>
              <a:ext cx="638141" cy="166739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 Placeholder 3"/>
          <p:cNvSpPr txBox="1">
            <a:spLocks/>
          </p:cNvSpPr>
          <p:nvPr/>
        </p:nvSpPr>
        <p:spPr>
          <a:xfrm>
            <a:off x="230659" y="2547254"/>
            <a:ext cx="3779091" cy="33943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Create new sites in seconds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Easily manage and scale your sites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Automatic load balancing and shared storage across instances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Scale out or up to reserved instances for improved performance and scale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web jobs support</a:t>
            </a:r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4371942" y="2600744"/>
            <a:ext cx="3659949" cy="33408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Use ASP.NET, ASP, PHP, Java, Node.js, Python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SQL Azure or MySQL databases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Start with open source apps and frameworks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Develop with VS and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WebMatrix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Supports any Web development tool on any platform (Windows, OSX, Linux)</a:t>
            </a:r>
          </a:p>
        </p:txBody>
      </p:sp>
      <p:sp>
        <p:nvSpPr>
          <p:cNvPr id="39" name="Text Placeholder 3"/>
          <p:cNvSpPr txBox="1">
            <a:spLocks/>
          </p:cNvSpPr>
          <p:nvPr/>
        </p:nvSpPr>
        <p:spPr>
          <a:xfrm>
            <a:off x="8438951" y="2600743"/>
            <a:ext cx="3629397" cy="31503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Rapid deployment for quick iteration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Integrated source control with Team Foundation Server (TFS) and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Git</a:t>
            </a: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505050">
                  <a:lumMod val="50000"/>
                </a:srgb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Built-in monitoring of </a:t>
            </a:r>
            <a:r>
              <a:rPr kumimoji="0" lang="en-US" sz="1799" b="0" i="0" u="none" strike="noStrike" kern="1200" cap="none" spc="0" normalizeH="0" baseline="0" noProof="0" dirty="0" err="1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perf</a:t>
            </a: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usage data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50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Quick access to request logs, failed requests diagnostics and diagnostics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0" y="79443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5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701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9511"/>
            <a:ext cx="6339016" cy="899665"/>
          </a:xfrm>
          <a:solidFill>
            <a:schemeClr val="tx1">
              <a:alpha val="69000"/>
            </a:schemeClr>
          </a:solidFill>
        </p:spPr>
        <p:txBody>
          <a:bodyPr/>
          <a:lstStyle/>
          <a:p>
            <a:r>
              <a:rPr lang="en-CA" sz="5400" dirty="0">
                <a:solidFill>
                  <a:srgbClr val="117B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Construction</a:t>
            </a:r>
            <a:endParaRPr lang="en-US" sz="5400" dirty="0">
              <a:solidFill>
                <a:srgbClr val="117BA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4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Create a WordPress website on Azure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9723394" cy="4892131"/>
          </a:xfrm>
        </p:spPr>
        <p:txBody>
          <a:bodyPr>
            <a:normAutofit fontScale="92500" lnSpcReduction="10000"/>
          </a:bodyPr>
          <a:lstStyle/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Go to </a:t>
            </a:r>
            <a:r>
              <a:rPr lang="en-CA" b="1" dirty="0"/>
              <a:t>manage.windowsazure.com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Log in with your DreamSpark live account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+New &gt; Web + Mobile &gt; Marketplace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Search for and select </a:t>
            </a:r>
            <a:r>
              <a:rPr lang="en-CA" b="1" dirty="0"/>
              <a:t>WordPress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Create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Enter web hosting settings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App (name for your website) e.g. SusanIbach.azurewebsites.net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New Resource Group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App Service Plan</a:t>
            </a:r>
          </a:p>
          <a:p>
            <a:pPr marL="1717519" lvl="2" indent="-571500">
              <a:buFont typeface="+mj-lt"/>
              <a:buAutoNum type="romanLcPeriod"/>
              <a:defRPr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New Database – select Mercury (free tier)</a:t>
            </a:r>
          </a:p>
          <a:p>
            <a:pPr marL="514350" lvl="1" indent="-514350">
              <a:buFont typeface="+mj-lt"/>
              <a:buAutoNum type="arabicPeriod"/>
              <a:defRPr/>
            </a:pPr>
            <a:r>
              <a:rPr lang="en-CA" dirty="0"/>
              <a:t>Select </a:t>
            </a:r>
            <a:r>
              <a:rPr lang="en-CA" b="1" dirty="0"/>
              <a:t>Create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914" y="2780631"/>
            <a:ext cx="3687718" cy="9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46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Let's edit our website in WordPress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546810" cy="4892131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Sign in at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manage.windowsazure.com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Select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Browse All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Web Apps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&gt; </a:t>
            </a:r>
            <a:r>
              <a:rPr lang="en-CA" sz="2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Your site</a:t>
            </a:r>
          </a:p>
          <a:p>
            <a:pPr marL="742950" indent="-742950"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the blade click on the URL to navigate to your WordPress website.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23" y="465071"/>
            <a:ext cx="2657226" cy="5929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63" y="1748020"/>
            <a:ext cx="5476190" cy="40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5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rgbClr val="FB3301"/>
                </a:solidFill>
              </a:rPr>
              <a:t>The first time you visit you need to install WordPress and create an account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261286"/>
            <a:ext cx="5546810" cy="389237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Don’t forget your username and password! 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will need it anytime you want to update your resume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977" y="1390092"/>
            <a:ext cx="4649298" cy="46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Log in to WordPress to edit your new website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2261286"/>
            <a:ext cx="5546810" cy="3892378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visit your site and don't see the log in screen add </a:t>
            </a:r>
            <a:r>
              <a:rPr lang="en-CA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/</a:t>
            </a:r>
            <a:r>
              <a:rPr lang="en-CA" sz="3200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wp</a:t>
            </a:r>
            <a:r>
              <a:rPr lang="en-CA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-admin </a:t>
            </a: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your URL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6524977" y="1390092"/>
            <a:ext cx="4649298" cy="463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57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240401" cy="4868332"/>
          </a:xfrm>
        </p:spPr>
        <p:txBody>
          <a:bodyPr>
            <a:normAutofit/>
          </a:bodyPr>
          <a:lstStyle/>
          <a:p>
            <a:r>
              <a:rPr lang="en-CA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internet is an incredible source of information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4485656" y="-423483"/>
            <a:ext cx="7706344" cy="7706344"/>
            <a:chOff x="1475" y="0"/>
            <a:chExt cx="5232" cy="5232"/>
          </a:xfrm>
        </p:grpSpPr>
        <p:sp>
          <p:nvSpPr>
            <p:cNvPr id="9" name="AutoShape 3"/>
            <p:cNvSpPr>
              <a:spLocks noChangeAspect="1" noChangeArrowheads="1" noTextEdit="1"/>
            </p:cNvSpPr>
            <p:nvPr/>
          </p:nvSpPr>
          <p:spPr bwMode="auto">
            <a:xfrm>
              <a:off x="1475" y="0"/>
              <a:ext cx="5232" cy="5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181" y="1303"/>
              <a:ext cx="1076" cy="968"/>
            </a:xfrm>
            <a:custGeom>
              <a:avLst/>
              <a:gdLst>
                <a:gd name="T0" fmla="*/ 1076 w 1076"/>
                <a:gd name="T1" fmla="*/ 968 h 968"/>
                <a:gd name="T2" fmla="*/ 0 w 1076"/>
                <a:gd name="T3" fmla="*/ 868 h 968"/>
                <a:gd name="T4" fmla="*/ 0 w 1076"/>
                <a:gd name="T5" fmla="*/ 0 h 968"/>
                <a:gd name="T6" fmla="*/ 1076 w 1076"/>
                <a:gd name="T7" fmla="*/ 268 h 968"/>
                <a:gd name="T8" fmla="*/ 1076 w 1076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6" h="968">
                  <a:moveTo>
                    <a:pt x="1076" y="968"/>
                  </a:moveTo>
                  <a:lnTo>
                    <a:pt x="0" y="868"/>
                  </a:lnTo>
                  <a:lnTo>
                    <a:pt x="0" y="0"/>
                  </a:lnTo>
                  <a:lnTo>
                    <a:pt x="1076" y="268"/>
                  </a:lnTo>
                  <a:lnTo>
                    <a:pt x="1076" y="96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4738" y="1303"/>
              <a:ext cx="1072" cy="968"/>
            </a:xfrm>
            <a:custGeom>
              <a:avLst/>
              <a:gdLst>
                <a:gd name="T0" fmla="*/ 0 w 1072"/>
                <a:gd name="T1" fmla="*/ 968 h 968"/>
                <a:gd name="T2" fmla="*/ 1072 w 1072"/>
                <a:gd name="T3" fmla="*/ 850 h 968"/>
                <a:gd name="T4" fmla="*/ 1072 w 1072"/>
                <a:gd name="T5" fmla="*/ 0 h 968"/>
                <a:gd name="T6" fmla="*/ 0 w 1072"/>
                <a:gd name="T7" fmla="*/ 268 h 968"/>
                <a:gd name="T8" fmla="*/ 0 w 1072"/>
                <a:gd name="T9" fmla="*/ 96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2" h="968">
                  <a:moveTo>
                    <a:pt x="0" y="968"/>
                  </a:moveTo>
                  <a:lnTo>
                    <a:pt x="1072" y="850"/>
                  </a:lnTo>
                  <a:lnTo>
                    <a:pt x="1072" y="0"/>
                  </a:lnTo>
                  <a:lnTo>
                    <a:pt x="0" y="268"/>
                  </a:lnTo>
                  <a:lnTo>
                    <a:pt x="0" y="968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7"/>
            <p:cNvSpPr>
              <a:spLocks noChangeArrowheads="1"/>
            </p:cNvSpPr>
            <p:nvPr/>
          </p:nvSpPr>
          <p:spPr bwMode="auto">
            <a:xfrm>
              <a:off x="2372" y="3306"/>
              <a:ext cx="604" cy="12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Oval 8"/>
            <p:cNvSpPr>
              <a:spLocks noChangeArrowheads="1"/>
            </p:cNvSpPr>
            <p:nvPr/>
          </p:nvSpPr>
          <p:spPr bwMode="auto">
            <a:xfrm>
              <a:off x="4974" y="3306"/>
              <a:ext cx="604" cy="128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9"/>
            <p:cNvSpPr>
              <a:spLocks noChangeArrowheads="1"/>
            </p:cNvSpPr>
            <p:nvPr/>
          </p:nvSpPr>
          <p:spPr bwMode="auto">
            <a:xfrm>
              <a:off x="3757" y="3229"/>
              <a:ext cx="486" cy="105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0"/>
            <p:cNvSpPr>
              <a:spLocks noChangeArrowheads="1"/>
            </p:cNvSpPr>
            <p:nvPr/>
          </p:nvSpPr>
          <p:spPr bwMode="auto">
            <a:xfrm>
              <a:off x="3757" y="3647"/>
              <a:ext cx="486" cy="100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1"/>
            <p:cNvSpPr>
              <a:spLocks noChangeArrowheads="1"/>
            </p:cNvSpPr>
            <p:nvPr/>
          </p:nvSpPr>
          <p:spPr bwMode="auto">
            <a:xfrm>
              <a:off x="3353" y="3729"/>
              <a:ext cx="122" cy="27"/>
            </a:xfrm>
            <a:prstGeom prst="ellipse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2"/>
            <p:cNvSpPr>
              <a:spLocks noChangeArrowheads="1"/>
            </p:cNvSpPr>
            <p:nvPr/>
          </p:nvSpPr>
          <p:spPr bwMode="auto">
            <a:xfrm>
              <a:off x="3507" y="3729"/>
              <a:ext cx="118" cy="27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3"/>
            <p:cNvSpPr>
              <a:spLocks noChangeArrowheads="1"/>
            </p:cNvSpPr>
            <p:nvPr/>
          </p:nvSpPr>
          <p:spPr bwMode="auto">
            <a:xfrm>
              <a:off x="3584" y="3688"/>
              <a:ext cx="119" cy="27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4"/>
            <p:cNvSpPr>
              <a:spLocks noChangeArrowheads="1"/>
            </p:cNvSpPr>
            <p:nvPr/>
          </p:nvSpPr>
          <p:spPr bwMode="auto">
            <a:xfrm>
              <a:off x="3430" y="3688"/>
              <a:ext cx="123" cy="27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5"/>
            <p:cNvSpPr>
              <a:spLocks noChangeArrowheads="1"/>
            </p:cNvSpPr>
            <p:nvPr/>
          </p:nvSpPr>
          <p:spPr bwMode="auto">
            <a:xfrm>
              <a:off x="3662" y="3729"/>
              <a:ext cx="118" cy="27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Oval 16"/>
            <p:cNvSpPr>
              <a:spLocks noChangeArrowheads="1"/>
            </p:cNvSpPr>
            <p:nvPr/>
          </p:nvSpPr>
          <p:spPr bwMode="auto">
            <a:xfrm>
              <a:off x="4529" y="3729"/>
              <a:ext cx="123" cy="27"/>
            </a:xfrm>
            <a:prstGeom prst="ellipse">
              <a:avLst/>
            </a:pr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Oval 17"/>
            <p:cNvSpPr>
              <a:spLocks noChangeArrowheads="1"/>
            </p:cNvSpPr>
            <p:nvPr/>
          </p:nvSpPr>
          <p:spPr bwMode="auto">
            <a:xfrm>
              <a:off x="4375" y="3729"/>
              <a:ext cx="122" cy="27"/>
            </a:xfrm>
            <a:prstGeom prst="ellipse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18"/>
            <p:cNvSpPr>
              <a:spLocks noChangeArrowheads="1"/>
            </p:cNvSpPr>
            <p:nvPr/>
          </p:nvSpPr>
          <p:spPr bwMode="auto">
            <a:xfrm>
              <a:off x="4302" y="3688"/>
              <a:ext cx="118" cy="27"/>
            </a:xfrm>
            <a:prstGeom prst="ellipse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4452" y="3688"/>
              <a:ext cx="123" cy="27"/>
            </a:xfrm>
            <a:prstGeom prst="ellipse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0"/>
            <p:cNvSpPr>
              <a:spLocks noChangeArrowheads="1"/>
            </p:cNvSpPr>
            <p:nvPr/>
          </p:nvSpPr>
          <p:spPr bwMode="auto">
            <a:xfrm>
              <a:off x="4225" y="3729"/>
              <a:ext cx="118" cy="27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1"/>
            <p:cNvSpPr>
              <a:spLocks noChangeArrowheads="1"/>
            </p:cNvSpPr>
            <p:nvPr/>
          </p:nvSpPr>
          <p:spPr bwMode="auto">
            <a:xfrm>
              <a:off x="3171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2"/>
            <p:cNvSpPr>
              <a:spLocks noChangeArrowheads="1"/>
            </p:cNvSpPr>
            <p:nvPr/>
          </p:nvSpPr>
          <p:spPr bwMode="auto">
            <a:xfrm>
              <a:off x="3276" y="3842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3"/>
            <p:cNvSpPr>
              <a:spLocks noChangeArrowheads="1"/>
            </p:cNvSpPr>
            <p:nvPr/>
          </p:nvSpPr>
          <p:spPr bwMode="auto">
            <a:xfrm>
              <a:off x="3326" y="3815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4"/>
            <p:cNvSpPr>
              <a:spLocks noChangeArrowheads="1"/>
            </p:cNvSpPr>
            <p:nvPr/>
          </p:nvSpPr>
          <p:spPr bwMode="auto">
            <a:xfrm>
              <a:off x="3226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Oval 25"/>
            <p:cNvSpPr>
              <a:spLocks noChangeArrowheads="1"/>
            </p:cNvSpPr>
            <p:nvPr/>
          </p:nvSpPr>
          <p:spPr bwMode="auto">
            <a:xfrm>
              <a:off x="3380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26"/>
            <p:cNvSpPr>
              <a:spLocks noChangeArrowheads="1"/>
            </p:cNvSpPr>
            <p:nvPr/>
          </p:nvSpPr>
          <p:spPr bwMode="auto">
            <a:xfrm>
              <a:off x="3639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Oval 27"/>
            <p:cNvSpPr>
              <a:spLocks noChangeArrowheads="1"/>
            </p:cNvSpPr>
            <p:nvPr/>
          </p:nvSpPr>
          <p:spPr bwMode="auto">
            <a:xfrm>
              <a:off x="3535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28"/>
            <p:cNvSpPr>
              <a:spLocks noChangeArrowheads="1"/>
            </p:cNvSpPr>
            <p:nvPr/>
          </p:nvSpPr>
          <p:spPr bwMode="auto">
            <a:xfrm>
              <a:off x="3485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29"/>
            <p:cNvSpPr>
              <a:spLocks noChangeArrowheads="1"/>
            </p:cNvSpPr>
            <p:nvPr/>
          </p:nvSpPr>
          <p:spPr bwMode="auto">
            <a:xfrm>
              <a:off x="3584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0"/>
            <p:cNvSpPr>
              <a:spLocks noChangeArrowheads="1"/>
            </p:cNvSpPr>
            <p:nvPr/>
          </p:nvSpPr>
          <p:spPr bwMode="auto">
            <a:xfrm>
              <a:off x="3430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1"/>
            <p:cNvSpPr>
              <a:spLocks noChangeArrowheads="1"/>
            </p:cNvSpPr>
            <p:nvPr/>
          </p:nvSpPr>
          <p:spPr bwMode="auto">
            <a:xfrm>
              <a:off x="3689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2"/>
            <p:cNvSpPr>
              <a:spLocks noChangeArrowheads="1"/>
            </p:cNvSpPr>
            <p:nvPr/>
          </p:nvSpPr>
          <p:spPr bwMode="auto">
            <a:xfrm>
              <a:off x="3793" y="3842"/>
              <a:ext cx="78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3"/>
            <p:cNvSpPr>
              <a:spLocks noChangeArrowheads="1"/>
            </p:cNvSpPr>
            <p:nvPr/>
          </p:nvSpPr>
          <p:spPr bwMode="auto">
            <a:xfrm>
              <a:off x="3843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4"/>
            <p:cNvSpPr>
              <a:spLocks noChangeArrowheads="1"/>
            </p:cNvSpPr>
            <p:nvPr/>
          </p:nvSpPr>
          <p:spPr bwMode="auto">
            <a:xfrm>
              <a:off x="3739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5"/>
            <p:cNvSpPr>
              <a:spLocks noChangeArrowheads="1"/>
            </p:cNvSpPr>
            <p:nvPr/>
          </p:nvSpPr>
          <p:spPr bwMode="auto">
            <a:xfrm>
              <a:off x="3893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36"/>
            <p:cNvSpPr>
              <a:spLocks noChangeArrowheads="1"/>
            </p:cNvSpPr>
            <p:nvPr/>
          </p:nvSpPr>
          <p:spPr bwMode="auto">
            <a:xfrm>
              <a:off x="4152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37"/>
            <p:cNvSpPr>
              <a:spLocks noChangeArrowheads="1"/>
            </p:cNvSpPr>
            <p:nvPr/>
          </p:nvSpPr>
          <p:spPr bwMode="auto">
            <a:xfrm>
              <a:off x="4052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38"/>
            <p:cNvSpPr>
              <a:spLocks noChangeArrowheads="1"/>
            </p:cNvSpPr>
            <p:nvPr/>
          </p:nvSpPr>
          <p:spPr bwMode="auto">
            <a:xfrm>
              <a:off x="3998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39"/>
            <p:cNvSpPr>
              <a:spLocks noChangeArrowheads="1"/>
            </p:cNvSpPr>
            <p:nvPr/>
          </p:nvSpPr>
          <p:spPr bwMode="auto">
            <a:xfrm>
              <a:off x="4102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0"/>
            <p:cNvSpPr>
              <a:spLocks noChangeArrowheads="1"/>
            </p:cNvSpPr>
            <p:nvPr/>
          </p:nvSpPr>
          <p:spPr bwMode="auto">
            <a:xfrm>
              <a:off x="3948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1"/>
            <p:cNvSpPr>
              <a:spLocks noChangeArrowheads="1"/>
            </p:cNvSpPr>
            <p:nvPr/>
          </p:nvSpPr>
          <p:spPr bwMode="auto">
            <a:xfrm>
              <a:off x="4207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2"/>
            <p:cNvSpPr>
              <a:spLocks noChangeArrowheads="1"/>
            </p:cNvSpPr>
            <p:nvPr/>
          </p:nvSpPr>
          <p:spPr bwMode="auto">
            <a:xfrm>
              <a:off x="4307" y="3842"/>
              <a:ext cx="81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3"/>
            <p:cNvSpPr>
              <a:spLocks noChangeArrowheads="1"/>
            </p:cNvSpPr>
            <p:nvPr/>
          </p:nvSpPr>
          <p:spPr bwMode="auto">
            <a:xfrm>
              <a:off x="4361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4"/>
            <p:cNvSpPr>
              <a:spLocks noChangeArrowheads="1"/>
            </p:cNvSpPr>
            <p:nvPr/>
          </p:nvSpPr>
          <p:spPr bwMode="auto">
            <a:xfrm>
              <a:off x="4257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5"/>
            <p:cNvSpPr>
              <a:spLocks noChangeArrowheads="1"/>
            </p:cNvSpPr>
            <p:nvPr/>
          </p:nvSpPr>
          <p:spPr bwMode="auto">
            <a:xfrm>
              <a:off x="4411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46"/>
            <p:cNvSpPr>
              <a:spLocks noChangeArrowheads="1"/>
            </p:cNvSpPr>
            <p:nvPr/>
          </p:nvSpPr>
          <p:spPr bwMode="auto">
            <a:xfrm>
              <a:off x="4670" y="3815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47"/>
            <p:cNvSpPr>
              <a:spLocks noChangeArrowheads="1"/>
            </p:cNvSpPr>
            <p:nvPr/>
          </p:nvSpPr>
          <p:spPr bwMode="auto">
            <a:xfrm>
              <a:off x="4565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48"/>
            <p:cNvSpPr>
              <a:spLocks noChangeArrowheads="1"/>
            </p:cNvSpPr>
            <p:nvPr/>
          </p:nvSpPr>
          <p:spPr bwMode="auto">
            <a:xfrm>
              <a:off x="4516" y="3842"/>
              <a:ext cx="77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49"/>
            <p:cNvSpPr>
              <a:spLocks noChangeArrowheads="1"/>
            </p:cNvSpPr>
            <p:nvPr/>
          </p:nvSpPr>
          <p:spPr bwMode="auto">
            <a:xfrm>
              <a:off x="4615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0"/>
            <p:cNvSpPr>
              <a:spLocks noChangeArrowheads="1"/>
            </p:cNvSpPr>
            <p:nvPr/>
          </p:nvSpPr>
          <p:spPr bwMode="auto">
            <a:xfrm>
              <a:off x="4720" y="3842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1"/>
            <p:cNvSpPr>
              <a:spLocks noChangeArrowheads="1"/>
            </p:cNvSpPr>
            <p:nvPr/>
          </p:nvSpPr>
          <p:spPr bwMode="auto">
            <a:xfrm>
              <a:off x="4461" y="3815"/>
              <a:ext cx="82" cy="18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2"/>
            <p:cNvSpPr>
              <a:spLocks noChangeArrowheads="1"/>
            </p:cNvSpPr>
            <p:nvPr/>
          </p:nvSpPr>
          <p:spPr bwMode="auto">
            <a:xfrm>
              <a:off x="3017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3"/>
            <p:cNvSpPr>
              <a:spLocks noChangeArrowheads="1"/>
            </p:cNvSpPr>
            <p:nvPr/>
          </p:nvSpPr>
          <p:spPr bwMode="auto">
            <a:xfrm>
              <a:off x="3139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4"/>
            <p:cNvSpPr>
              <a:spLocks noChangeArrowheads="1"/>
            </p:cNvSpPr>
            <p:nvPr/>
          </p:nvSpPr>
          <p:spPr bwMode="auto">
            <a:xfrm>
              <a:off x="3203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5"/>
            <p:cNvSpPr>
              <a:spLocks noChangeArrowheads="1"/>
            </p:cNvSpPr>
            <p:nvPr/>
          </p:nvSpPr>
          <p:spPr bwMode="auto">
            <a:xfrm>
              <a:off x="3080" y="3915"/>
              <a:ext cx="91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56"/>
            <p:cNvSpPr>
              <a:spLocks noChangeArrowheads="1"/>
            </p:cNvSpPr>
            <p:nvPr/>
          </p:nvSpPr>
          <p:spPr bwMode="auto">
            <a:xfrm>
              <a:off x="3262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57"/>
            <p:cNvSpPr>
              <a:spLocks noChangeArrowheads="1"/>
            </p:cNvSpPr>
            <p:nvPr/>
          </p:nvSpPr>
          <p:spPr bwMode="auto">
            <a:xfrm>
              <a:off x="3571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58"/>
            <p:cNvSpPr>
              <a:spLocks noChangeArrowheads="1"/>
            </p:cNvSpPr>
            <p:nvPr/>
          </p:nvSpPr>
          <p:spPr bwMode="auto">
            <a:xfrm>
              <a:off x="3448" y="3915"/>
              <a:ext cx="96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59"/>
            <p:cNvSpPr>
              <a:spLocks noChangeArrowheads="1"/>
            </p:cNvSpPr>
            <p:nvPr/>
          </p:nvSpPr>
          <p:spPr bwMode="auto">
            <a:xfrm>
              <a:off x="3385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0"/>
            <p:cNvSpPr>
              <a:spLocks noChangeArrowheads="1"/>
            </p:cNvSpPr>
            <p:nvPr/>
          </p:nvSpPr>
          <p:spPr bwMode="auto">
            <a:xfrm>
              <a:off x="3507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val 61"/>
            <p:cNvSpPr>
              <a:spLocks noChangeArrowheads="1"/>
            </p:cNvSpPr>
            <p:nvPr/>
          </p:nvSpPr>
          <p:spPr bwMode="auto">
            <a:xfrm>
              <a:off x="3326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2"/>
            <p:cNvSpPr>
              <a:spLocks noChangeArrowheads="1"/>
            </p:cNvSpPr>
            <p:nvPr/>
          </p:nvSpPr>
          <p:spPr bwMode="auto">
            <a:xfrm>
              <a:off x="3630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3"/>
            <p:cNvSpPr>
              <a:spLocks noChangeArrowheads="1"/>
            </p:cNvSpPr>
            <p:nvPr/>
          </p:nvSpPr>
          <p:spPr bwMode="auto">
            <a:xfrm>
              <a:off x="3757" y="3947"/>
              <a:ext cx="91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4"/>
            <p:cNvSpPr>
              <a:spLocks noChangeArrowheads="1"/>
            </p:cNvSpPr>
            <p:nvPr/>
          </p:nvSpPr>
          <p:spPr bwMode="auto">
            <a:xfrm>
              <a:off x="3816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5"/>
            <p:cNvSpPr>
              <a:spLocks noChangeArrowheads="1"/>
            </p:cNvSpPr>
            <p:nvPr/>
          </p:nvSpPr>
          <p:spPr bwMode="auto">
            <a:xfrm>
              <a:off x="3693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66"/>
            <p:cNvSpPr>
              <a:spLocks noChangeArrowheads="1"/>
            </p:cNvSpPr>
            <p:nvPr/>
          </p:nvSpPr>
          <p:spPr bwMode="auto">
            <a:xfrm>
              <a:off x="3880" y="3947"/>
              <a:ext cx="91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67"/>
            <p:cNvSpPr>
              <a:spLocks noChangeArrowheads="1"/>
            </p:cNvSpPr>
            <p:nvPr/>
          </p:nvSpPr>
          <p:spPr bwMode="auto">
            <a:xfrm>
              <a:off x="4184" y="3915"/>
              <a:ext cx="95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4061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4002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0"/>
            <p:cNvSpPr>
              <a:spLocks noChangeArrowheads="1"/>
            </p:cNvSpPr>
            <p:nvPr/>
          </p:nvSpPr>
          <p:spPr bwMode="auto">
            <a:xfrm>
              <a:off x="4125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1"/>
            <p:cNvSpPr>
              <a:spLocks noChangeArrowheads="1"/>
            </p:cNvSpPr>
            <p:nvPr/>
          </p:nvSpPr>
          <p:spPr bwMode="auto">
            <a:xfrm>
              <a:off x="3939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2"/>
            <p:cNvSpPr>
              <a:spLocks noChangeArrowheads="1"/>
            </p:cNvSpPr>
            <p:nvPr/>
          </p:nvSpPr>
          <p:spPr bwMode="auto">
            <a:xfrm>
              <a:off x="4248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3"/>
            <p:cNvSpPr>
              <a:spLocks noChangeArrowheads="1"/>
            </p:cNvSpPr>
            <p:nvPr/>
          </p:nvSpPr>
          <p:spPr bwMode="auto">
            <a:xfrm>
              <a:off x="4370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4"/>
            <p:cNvSpPr>
              <a:spLocks noChangeArrowheads="1"/>
            </p:cNvSpPr>
            <p:nvPr/>
          </p:nvSpPr>
          <p:spPr bwMode="auto">
            <a:xfrm>
              <a:off x="4429" y="3915"/>
              <a:ext cx="96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Oval 75"/>
            <p:cNvSpPr>
              <a:spLocks noChangeArrowheads="1"/>
            </p:cNvSpPr>
            <p:nvPr/>
          </p:nvSpPr>
          <p:spPr bwMode="auto">
            <a:xfrm>
              <a:off x="4307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76"/>
            <p:cNvSpPr>
              <a:spLocks noChangeArrowheads="1"/>
            </p:cNvSpPr>
            <p:nvPr/>
          </p:nvSpPr>
          <p:spPr bwMode="auto">
            <a:xfrm>
              <a:off x="4493" y="3947"/>
              <a:ext cx="95" cy="22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77"/>
            <p:cNvSpPr>
              <a:spLocks noChangeArrowheads="1"/>
            </p:cNvSpPr>
            <p:nvPr/>
          </p:nvSpPr>
          <p:spPr bwMode="auto">
            <a:xfrm>
              <a:off x="4802" y="3915"/>
              <a:ext cx="95" cy="18"/>
            </a:xfrm>
            <a:prstGeom prst="ellipse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78"/>
            <p:cNvSpPr>
              <a:spLocks noChangeArrowheads="1"/>
            </p:cNvSpPr>
            <p:nvPr/>
          </p:nvSpPr>
          <p:spPr bwMode="auto">
            <a:xfrm>
              <a:off x="4679" y="3915"/>
              <a:ext cx="91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79"/>
            <p:cNvSpPr>
              <a:spLocks noChangeArrowheads="1"/>
            </p:cNvSpPr>
            <p:nvPr/>
          </p:nvSpPr>
          <p:spPr bwMode="auto">
            <a:xfrm>
              <a:off x="4615" y="3947"/>
              <a:ext cx="96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0"/>
            <p:cNvSpPr>
              <a:spLocks noChangeArrowheads="1"/>
            </p:cNvSpPr>
            <p:nvPr/>
          </p:nvSpPr>
          <p:spPr bwMode="auto">
            <a:xfrm>
              <a:off x="4738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1"/>
            <p:cNvSpPr>
              <a:spLocks noChangeArrowheads="1"/>
            </p:cNvSpPr>
            <p:nvPr/>
          </p:nvSpPr>
          <p:spPr bwMode="auto">
            <a:xfrm>
              <a:off x="4861" y="3947"/>
              <a:ext cx="95" cy="22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2"/>
            <p:cNvSpPr>
              <a:spLocks noChangeArrowheads="1"/>
            </p:cNvSpPr>
            <p:nvPr/>
          </p:nvSpPr>
          <p:spPr bwMode="auto">
            <a:xfrm>
              <a:off x="4552" y="3915"/>
              <a:ext cx="95" cy="18"/>
            </a:xfrm>
            <a:prstGeom prst="ellipse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3"/>
            <p:cNvSpPr>
              <a:spLocks noChangeArrowheads="1"/>
            </p:cNvSpPr>
            <p:nvPr/>
          </p:nvSpPr>
          <p:spPr bwMode="auto">
            <a:xfrm>
              <a:off x="3852" y="3633"/>
              <a:ext cx="291" cy="59"/>
            </a:xfrm>
            <a:prstGeom prst="ellipse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3398" y="2462"/>
              <a:ext cx="1181" cy="822"/>
            </a:xfrm>
            <a:custGeom>
              <a:avLst/>
              <a:gdLst>
                <a:gd name="T0" fmla="*/ 255 w 260"/>
                <a:gd name="T1" fmla="*/ 181 h 181"/>
                <a:gd name="T2" fmla="*/ 260 w 260"/>
                <a:gd name="T3" fmla="*/ 176 h 181"/>
                <a:gd name="T4" fmla="*/ 260 w 260"/>
                <a:gd name="T5" fmla="*/ 5 h 181"/>
                <a:gd name="T6" fmla="*/ 255 w 260"/>
                <a:gd name="T7" fmla="*/ 0 h 181"/>
                <a:gd name="T8" fmla="*/ 5 w 260"/>
                <a:gd name="T9" fmla="*/ 0 h 181"/>
                <a:gd name="T10" fmla="*/ 0 w 260"/>
                <a:gd name="T11" fmla="*/ 5 h 181"/>
                <a:gd name="T12" fmla="*/ 0 w 260"/>
                <a:gd name="T13" fmla="*/ 176 h 181"/>
                <a:gd name="T14" fmla="*/ 5 w 260"/>
                <a:gd name="T15" fmla="*/ 181 h 181"/>
                <a:gd name="T16" fmla="*/ 255 w 260"/>
                <a:gd name="T1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81">
                  <a:moveTo>
                    <a:pt x="255" y="181"/>
                  </a:moveTo>
                  <a:cubicBezTo>
                    <a:pt x="258" y="181"/>
                    <a:pt x="260" y="178"/>
                    <a:pt x="260" y="176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0" y="3"/>
                    <a:pt x="258" y="0"/>
                    <a:pt x="25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8"/>
                    <a:pt x="2" y="181"/>
                    <a:pt x="5" y="181"/>
                  </a:cubicBezTo>
                  <a:lnTo>
                    <a:pt x="255" y="18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Rectangle 85"/>
            <p:cNvSpPr>
              <a:spLocks noChangeArrowheads="1"/>
            </p:cNvSpPr>
            <p:nvPr/>
          </p:nvSpPr>
          <p:spPr bwMode="auto">
            <a:xfrm>
              <a:off x="3435" y="2498"/>
              <a:ext cx="1108" cy="627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027" y="2371"/>
              <a:ext cx="86" cy="1049"/>
            </a:xfrm>
            <a:custGeom>
              <a:avLst/>
              <a:gdLst>
                <a:gd name="T0" fmla="*/ 0 w 86"/>
                <a:gd name="T1" fmla="*/ 1040 h 1049"/>
                <a:gd name="T2" fmla="*/ 86 w 86"/>
                <a:gd name="T3" fmla="*/ 1049 h 1049"/>
                <a:gd name="T4" fmla="*/ 86 w 86"/>
                <a:gd name="T5" fmla="*/ 0 h 1049"/>
                <a:gd name="T6" fmla="*/ 0 w 86"/>
                <a:gd name="T7" fmla="*/ 9 h 1049"/>
                <a:gd name="T8" fmla="*/ 0 w 86"/>
                <a:gd name="T9" fmla="*/ 104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1049">
                  <a:moveTo>
                    <a:pt x="0" y="1040"/>
                  </a:moveTo>
                  <a:lnTo>
                    <a:pt x="86" y="1049"/>
                  </a:lnTo>
                  <a:lnTo>
                    <a:pt x="86" y="0"/>
                  </a:lnTo>
                  <a:lnTo>
                    <a:pt x="0" y="9"/>
                  </a:lnTo>
                  <a:lnTo>
                    <a:pt x="0" y="104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2090" y="2371"/>
              <a:ext cx="1222" cy="1049"/>
            </a:xfrm>
            <a:custGeom>
              <a:avLst/>
              <a:gdLst>
                <a:gd name="T0" fmla="*/ 264 w 269"/>
                <a:gd name="T1" fmla="*/ 204 h 231"/>
                <a:gd name="T2" fmla="*/ 269 w 269"/>
                <a:gd name="T3" fmla="*/ 199 h 231"/>
                <a:gd name="T4" fmla="*/ 269 w 269"/>
                <a:gd name="T5" fmla="*/ 22 h 231"/>
                <a:gd name="T6" fmla="*/ 264 w 269"/>
                <a:gd name="T7" fmla="*/ 17 h 231"/>
                <a:gd name="T8" fmla="*/ 5 w 269"/>
                <a:gd name="T9" fmla="*/ 0 h 231"/>
                <a:gd name="T10" fmla="*/ 0 w 269"/>
                <a:gd name="T11" fmla="*/ 6 h 231"/>
                <a:gd name="T12" fmla="*/ 0 w 269"/>
                <a:gd name="T13" fmla="*/ 225 h 231"/>
                <a:gd name="T14" fmla="*/ 5 w 269"/>
                <a:gd name="T15" fmla="*/ 231 h 231"/>
                <a:gd name="T16" fmla="*/ 264 w 269"/>
                <a:gd name="T17" fmla="*/ 20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231">
                  <a:moveTo>
                    <a:pt x="264" y="204"/>
                  </a:moveTo>
                  <a:cubicBezTo>
                    <a:pt x="267" y="204"/>
                    <a:pt x="269" y="201"/>
                    <a:pt x="269" y="199"/>
                  </a:cubicBezTo>
                  <a:cubicBezTo>
                    <a:pt x="269" y="22"/>
                    <a:pt x="269" y="22"/>
                    <a:pt x="269" y="22"/>
                  </a:cubicBezTo>
                  <a:cubicBezTo>
                    <a:pt x="269" y="20"/>
                    <a:pt x="267" y="17"/>
                    <a:pt x="264" y="17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8"/>
                    <a:pt x="2" y="231"/>
                    <a:pt x="5" y="231"/>
                  </a:cubicBezTo>
                  <a:lnTo>
                    <a:pt x="264" y="204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140" y="2421"/>
              <a:ext cx="1136" cy="817"/>
            </a:xfrm>
            <a:custGeom>
              <a:avLst/>
              <a:gdLst>
                <a:gd name="T0" fmla="*/ 1136 w 1136"/>
                <a:gd name="T1" fmla="*/ 722 h 817"/>
                <a:gd name="T2" fmla="*/ 0 w 1136"/>
                <a:gd name="T3" fmla="*/ 817 h 817"/>
                <a:gd name="T4" fmla="*/ 0 w 1136"/>
                <a:gd name="T5" fmla="*/ 0 h 817"/>
                <a:gd name="T6" fmla="*/ 1136 w 1136"/>
                <a:gd name="T7" fmla="*/ 63 h 817"/>
                <a:gd name="T8" fmla="*/ 1136 w 1136"/>
                <a:gd name="T9" fmla="*/ 72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817">
                  <a:moveTo>
                    <a:pt x="1136" y="722"/>
                  </a:moveTo>
                  <a:lnTo>
                    <a:pt x="0" y="817"/>
                  </a:lnTo>
                  <a:lnTo>
                    <a:pt x="0" y="0"/>
                  </a:lnTo>
                  <a:lnTo>
                    <a:pt x="1136" y="63"/>
                  </a:lnTo>
                  <a:lnTo>
                    <a:pt x="1136" y="72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5864" y="2371"/>
              <a:ext cx="87" cy="1049"/>
            </a:xfrm>
            <a:custGeom>
              <a:avLst/>
              <a:gdLst>
                <a:gd name="T0" fmla="*/ 87 w 87"/>
                <a:gd name="T1" fmla="*/ 1040 h 1049"/>
                <a:gd name="T2" fmla="*/ 0 w 87"/>
                <a:gd name="T3" fmla="*/ 1049 h 1049"/>
                <a:gd name="T4" fmla="*/ 0 w 87"/>
                <a:gd name="T5" fmla="*/ 0 h 1049"/>
                <a:gd name="T6" fmla="*/ 87 w 87"/>
                <a:gd name="T7" fmla="*/ 9 h 1049"/>
                <a:gd name="T8" fmla="*/ 87 w 87"/>
                <a:gd name="T9" fmla="*/ 104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1049">
                  <a:moveTo>
                    <a:pt x="87" y="1040"/>
                  </a:moveTo>
                  <a:lnTo>
                    <a:pt x="0" y="1049"/>
                  </a:lnTo>
                  <a:lnTo>
                    <a:pt x="0" y="0"/>
                  </a:lnTo>
                  <a:lnTo>
                    <a:pt x="87" y="9"/>
                  </a:lnTo>
                  <a:lnTo>
                    <a:pt x="87" y="104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4665" y="2371"/>
              <a:ext cx="1222" cy="1049"/>
            </a:xfrm>
            <a:custGeom>
              <a:avLst/>
              <a:gdLst>
                <a:gd name="T0" fmla="*/ 5 w 269"/>
                <a:gd name="T1" fmla="*/ 204 h 231"/>
                <a:gd name="T2" fmla="*/ 0 w 269"/>
                <a:gd name="T3" fmla="*/ 199 h 231"/>
                <a:gd name="T4" fmla="*/ 0 w 269"/>
                <a:gd name="T5" fmla="*/ 22 h 231"/>
                <a:gd name="T6" fmla="*/ 5 w 269"/>
                <a:gd name="T7" fmla="*/ 17 h 231"/>
                <a:gd name="T8" fmla="*/ 264 w 269"/>
                <a:gd name="T9" fmla="*/ 0 h 231"/>
                <a:gd name="T10" fmla="*/ 269 w 269"/>
                <a:gd name="T11" fmla="*/ 6 h 231"/>
                <a:gd name="T12" fmla="*/ 269 w 269"/>
                <a:gd name="T13" fmla="*/ 225 h 231"/>
                <a:gd name="T14" fmla="*/ 264 w 269"/>
                <a:gd name="T15" fmla="*/ 231 h 231"/>
                <a:gd name="T16" fmla="*/ 5 w 269"/>
                <a:gd name="T17" fmla="*/ 20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9" h="231">
                  <a:moveTo>
                    <a:pt x="5" y="204"/>
                  </a:moveTo>
                  <a:cubicBezTo>
                    <a:pt x="3" y="204"/>
                    <a:pt x="0" y="201"/>
                    <a:pt x="0" y="19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0"/>
                    <a:pt x="3" y="17"/>
                    <a:pt x="5" y="17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67" y="0"/>
                    <a:pt x="269" y="3"/>
                    <a:pt x="269" y="6"/>
                  </a:cubicBezTo>
                  <a:cubicBezTo>
                    <a:pt x="269" y="225"/>
                    <a:pt x="269" y="225"/>
                    <a:pt x="269" y="225"/>
                  </a:cubicBezTo>
                  <a:cubicBezTo>
                    <a:pt x="269" y="228"/>
                    <a:pt x="267" y="231"/>
                    <a:pt x="264" y="231"/>
                  </a:cubicBezTo>
                  <a:lnTo>
                    <a:pt x="5" y="20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4706" y="2421"/>
              <a:ext cx="1136" cy="817"/>
            </a:xfrm>
            <a:custGeom>
              <a:avLst/>
              <a:gdLst>
                <a:gd name="T0" fmla="*/ 0 w 1136"/>
                <a:gd name="T1" fmla="*/ 722 h 817"/>
                <a:gd name="T2" fmla="*/ 1136 w 1136"/>
                <a:gd name="T3" fmla="*/ 817 h 817"/>
                <a:gd name="T4" fmla="*/ 1136 w 1136"/>
                <a:gd name="T5" fmla="*/ 0 h 817"/>
                <a:gd name="T6" fmla="*/ 0 w 1136"/>
                <a:gd name="T7" fmla="*/ 63 h 817"/>
                <a:gd name="T8" fmla="*/ 0 w 1136"/>
                <a:gd name="T9" fmla="*/ 72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6" h="817">
                  <a:moveTo>
                    <a:pt x="0" y="722"/>
                  </a:moveTo>
                  <a:lnTo>
                    <a:pt x="1136" y="817"/>
                  </a:lnTo>
                  <a:lnTo>
                    <a:pt x="1136" y="0"/>
                  </a:lnTo>
                  <a:lnTo>
                    <a:pt x="0" y="63"/>
                  </a:lnTo>
                  <a:lnTo>
                    <a:pt x="0" y="72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2217" y="2929"/>
              <a:ext cx="59" cy="227"/>
            </a:xfrm>
            <a:custGeom>
              <a:avLst/>
              <a:gdLst>
                <a:gd name="T0" fmla="*/ 59 w 59"/>
                <a:gd name="T1" fmla="*/ 0 h 227"/>
                <a:gd name="T2" fmla="*/ 59 w 59"/>
                <a:gd name="T3" fmla="*/ 223 h 227"/>
                <a:gd name="T4" fmla="*/ 0 w 59"/>
                <a:gd name="T5" fmla="*/ 227 h 227"/>
                <a:gd name="T6" fmla="*/ 0 w 59"/>
                <a:gd name="T7" fmla="*/ 5 h 227"/>
                <a:gd name="T8" fmla="*/ 59 w 59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7">
                  <a:moveTo>
                    <a:pt x="59" y="0"/>
                  </a:moveTo>
                  <a:lnTo>
                    <a:pt x="59" y="223"/>
                  </a:lnTo>
                  <a:lnTo>
                    <a:pt x="0" y="227"/>
                  </a:lnTo>
                  <a:lnTo>
                    <a:pt x="0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3039" y="2666"/>
              <a:ext cx="159" cy="73"/>
            </a:xfrm>
            <a:custGeom>
              <a:avLst/>
              <a:gdLst>
                <a:gd name="T0" fmla="*/ 33 w 35"/>
                <a:gd name="T1" fmla="*/ 0 h 16"/>
                <a:gd name="T2" fmla="*/ 34 w 35"/>
                <a:gd name="T3" fmla="*/ 4 h 16"/>
                <a:gd name="T4" fmla="*/ 35 w 35"/>
                <a:gd name="T5" fmla="*/ 8 h 16"/>
                <a:gd name="T6" fmla="*/ 35 w 35"/>
                <a:gd name="T7" fmla="*/ 12 h 16"/>
                <a:gd name="T8" fmla="*/ 35 w 35"/>
                <a:gd name="T9" fmla="*/ 16 h 16"/>
                <a:gd name="T10" fmla="*/ 0 w 35"/>
                <a:gd name="T11" fmla="*/ 16 h 16"/>
                <a:gd name="T12" fmla="*/ 33 w 35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6">
                  <a:moveTo>
                    <a:pt x="33" y="0"/>
                  </a:moveTo>
                  <a:cubicBezTo>
                    <a:pt x="33" y="1"/>
                    <a:pt x="34" y="3"/>
                    <a:pt x="34" y="4"/>
                  </a:cubicBezTo>
                  <a:cubicBezTo>
                    <a:pt x="34" y="5"/>
                    <a:pt x="35" y="7"/>
                    <a:pt x="35" y="8"/>
                  </a:cubicBezTo>
                  <a:cubicBezTo>
                    <a:pt x="35" y="9"/>
                    <a:pt x="35" y="11"/>
                    <a:pt x="35" y="12"/>
                  </a:cubicBezTo>
                  <a:cubicBezTo>
                    <a:pt x="35" y="13"/>
                    <a:pt x="35" y="15"/>
                    <a:pt x="35" y="16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3039" y="2593"/>
              <a:ext cx="150" cy="146"/>
            </a:xfrm>
            <a:custGeom>
              <a:avLst/>
              <a:gdLst>
                <a:gd name="T0" fmla="*/ 24 w 33"/>
                <a:gd name="T1" fmla="*/ 0 h 32"/>
                <a:gd name="T2" fmla="*/ 27 w 33"/>
                <a:gd name="T3" fmla="*/ 4 h 32"/>
                <a:gd name="T4" fmla="*/ 29 w 33"/>
                <a:gd name="T5" fmla="*/ 8 h 32"/>
                <a:gd name="T6" fmla="*/ 31 w 33"/>
                <a:gd name="T7" fmla="*/ 12 h 32"/>
                <a:gd name="T8" fmla="*/ 33 w 33"/>
                <a:gd name="T9" fmla="*/ 16 h 32"/>
                <a:gd name="T10" fmla="*/ 0 w 33"/>
                <a:gd name="T11" fmla="*/ 32 h 32"/>
                <a:gd name="T12" fmla="*/ 24 w 33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32">
                  <a:moveTo>
                    <a:pt x="24" y="0"/>
                  </a:moveTo>
                  <a:cubicBezTo>
                    <a:pt x="25" y="1"/>
                    <a:pt x="26" y="3"/>
                    <a:pt x="27" y="4"/>
                  </a:cubicBezTo>
                  <a:cubicBezTo>
                    <a:pt x="28" y="5"/>
                    <a:pt x="29" y="6"/>
                    <a:pt x="29" y="8"/>
                  </a:cubicBezTo>
                  <a:cubicBezTo>
                    <a:pt x="30" y="9"/>
                    <a:pt x="31" y="10"/>
                    <a:pt x="31" y="12"/>
                  </a:cubicBezTo>
                  <a:cubicBezTo>
                    <a:pt x="32" y="13"/>
                    <a:pt x="32" y="15"/>
                    <a:pt x="33" y="16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2962" y="2739"/>
              <a:ext cx="236" cy="199"/>
            </a:xfrm>
            <a:custGeom>
              <a:avLst/>
              <a:gdLst>
                <a:gd name="T0" fmla="*/ 17 w 52"/>
                <a:gd name="T1" fmla="*/ 0 h 44"/>
                <a:gd name="T2" fmla="*/ 52 w 52"/>
                <a:gd name="T3" fmla="*/ 0 h 44"/>
                <a:gd name="T4" fmla="*/ 50 w 52"/>
                <a:gd name="T5" fmla="*/ 17 h 44"/>
                <a:gd name="T6" fmla="*/ 42 w 52"/>
                <a:gd name="T7" fmla="*/ 30 h 44"/>
                <a:gd name="T8" fmla="*/ 31 w 52"/>
                <a:gd name="T9" fmla="*/ 40 h 44"/>
                <a:gd name="T10" fmla="*/ 17 w 52"/>
                <a:gd name="T11" fmla="*/ 44 h 44"/>
                <a:gd name="T12" fmla="*/ 12 w 52"/>
                <a:gd name="T13" fmla="*/ 44 h 44"/>
                <a:gd name="T14" fmla="*/ 8 w 52"/>
                <a:gd name="T15" fmla="*/ 43 h 44"/>
                <a:gd name="T16" fmla="*/ 4 w 52"/>
                <a:gd name="T17" fmla="*/ 41 h 44"/>
                <a:gd name="T18" fmla="*/ 0 w 52"/>
                <a:gd name="T19" fmla="*/ 39 h 44"/>
                <a:gd name="T20" fmla="*/ 17 w 52"/>
                <a:gd name="T2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44">
                  <a:moveTo>
                    <a:pt x="17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6"/>
                    <a:pt x="52" y="12"/>
                    <a:pt x="50" y="17"/>
                  </a:cubicBezTo>
                  <a:cubicBezTo>
                    <a:pt x="48" y="22"/>
                    <a:pt x="46" y="26"/>
                    <a:pt x="42" y="30"/>
                  </a:cubicBezTo>
                  <a:cubicBezTo>
                    <a:pt x="39" y="34"/>
                    <a:pt x="35" y="38"/>
                    <a:pt x="31" y="40"/>
                  </a:cubicBezTo>
                  <a:cubicBezTo>
                    <a:pt x="27" y="42"/>
                    <a:pt x="22" y="44"/>
                    <a:pt x="17" y="44"/>
                  </a:cubicBezTo>
                  <a:cubicBezTo>
                    <a:pt x="15" y="44"/>
                    <a:pt x="14" y="44"/>
                    <a:pt x="12" y="44"/>
                  </a:cubicBezTo>
                  <a:cubicBezTo>
                    <a:pt x="11" y="43"/>
                    <a:pt x="9" y="43"/>
                    <a:pt x="8" y="43"/>
                  </a:cubicBezTo>
                  <a:cubicBezTo>
                    <a:pt x="6" y="42"/>
                    <a:pt x="5" y="42"/>
                    <a:pt x="4" y="41"/>
                  </a:cubicBezTo>
                  <a:cubicBezTo>
                    <a:pt x="2" y="41"/>
                    <a:pt x="1" y="40"/>
                    <a:pt x="0" y="39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3039" y="2739"/>
              <a:ext cx="159" cy="199"/>
            </a:xfrm>
            <a:custGeom>
              <a:avLst/>
              <a:gdLst>
                <a:gd name="T0" fmla="*/ 35 w 35"/>
                <a:gd name="T1" fmla="*/ 0 h 44"/>
                <a:gd name="T2" fmla="*/ 33 w 35"/>
                <a:gd name="T3" fmla="*/ 17 h 44"/>
                <a:gd name="T4" fmla="*/ 25 w 35"/>
                <a:gd name="T5" fmla="*/ 30 h 44"/>
                <a:gd name="T6" fmla="*/ 14 w 35"/>
                <a:gd name="T7" fmla="*/ 40 h 44"/>
                <a:gd name="T8" fmla="*/ 0 w 35"/>
                <a:gd name="T9" fmla="*/ 44 h 44"/>
                <a:gd name="T10" fmla="*/ 14 w 35"/>
                <a:gd name="T11" fmla="*/ 40 h 44"/>
                <a:gd name="T12" fmla="*/ 25 w 35"/>
                <a:gd name="T13" fmla="*/ 30 h 44"/>
                <a:gd name="T14" fmla="*/ 33 w 35"/>
                <a:gd name="T15" fmla="*/ 17 h 44"/>
                <a:gd name="T16" fmla="*/ 35 w 35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44">
                  <a:moveTo>
                    <a:pt x="35" y="0"/>
                  </a:moveTo>
                  <a:cubicBezTo>
                    <a:pt x="35" y="6"/>
                    <a:pt x="35" y="12"/>
                    <a:pt x="33" y="17"/>
                  </a:cubicBezTo>
                  <a:cubicBezTo>
                    <a:pt x="31" y="22"/>
                    <a:pt x="29" y="26"/>
                    <a:pt x="25" y="30"/>
                  </a:cubicBezTo>
                  <a:cubicBezTo>
                    <a:pt x="22" y="34"/>
                    <a:pt x="18" y="38"/>
                    <a:pt x="14" y="40"/>
                  </a:cubicBezTo>
                  <a:cubicBezTo>
                    <a:pt x="10" y="42"/>
                    <a:pt x="5" y="44"/>
                    <a:pt x="0" y="44"/>
                  </a:cubicBezTo>
                  <a:cubicBezTo>
                    <a:pt x="5" y="44"/>
                    <a:pt x="10" y="42"/>
                    <a:pt x="14" y="40"/>
                  </a:cubicBezTo>
                  <a:cubicBezTo>
                    <a:pt x="18" y="38"/>
                    <a:pt x="22" y="34"/>
                    <a:pt x="25" y="30"/>
                  </a:cubicBezTo>
                  <a:cubicBezTo>
                    <a:pt x="29" y="26"/>
                    <a:pt x="31" y="22"/>
                    <a:pt x="33" y="17"/>
                  </a:cubicBezTo>
                  <a:cubicBezTo>
                    <a:pt x="35" y="12"/>
                    <a:pt x="35" y="6"/>
                    <a:pt x="35" y="0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3039" y="2534"/>
              <a:ext cx="109" cy="59"/>
            </a:xfrm>
            <a:custGeom>
              <a:avLst/>
              <a:gdLst>
                <a:gd name="T0" fmla="*/ 0 w 24"/>
                <a:gd name="T1" fmla="*/ 0 h 13"/>
                <a:gd name="T2" fmla="*/ 7 w 24"/>
                <a:gd name="T3" fmla="*/ 2 h 13"/>
                <a:gd name="T4" fmla="*/ 13 w 24"/>
                <a:gd name="T5" fmla="*/ 4 h 13"/>
                <a:gd name="T6" fmla="*/ 19 w 24"/>
                <a:gd name="T7" fmla="*/ 8 h 13"/>
                <a:gd name="T8" fmla="*/ 24 w 24"/>
                <a:gd name="T9" fmla="*/ 13 h 13"/>
                <a:gd name="T10" fmla="*/ 19 w 24"/>
                <a:gd name="T11" fmla="*/ 8 h 13"/>
                <a:gd name="T12" fmla="*/ 13 w 24"/>
                <a:gd name="T13" fmla="*/ 4 h 13"/>
                <a:gd name="T14" fmla="*/ 7 w 24"/>
                <a:gd name="T15" fmla="*/ 2 h 13"/>
                <a:gd name="T16" fmla="*/ 0 w 24"/>
                <a:gd name="T1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13">
                  <a:moveTo>
                    <a:pt x="0" y="0"/>
                  </a:moveTo>
                  <a:cubicBezTo>
                    <a:pt x="2" y="0"/>
                    <a:pt x="5" y="1"/>
                    <a:pt x="7" y="2"/>
                  </a:cubicBezTo>
                  <a:cubicBezTo>
                    <a:pt x="9" y="2"/>
                    <a:pt x="11" y="3"/>
                    <a:pt x="13" y="4"/>
                  </a:cubicBezTo>
                  <a:cubicBezTo>
                    <a:pt x="15" y="5"/>
                    <a:pt x="17" y="7"/>
                    <a:pt x="19" y="8"/>
                  </a:cubicBezTo>
                  <a:cubicBezTo>
                    <a:pt x="21" y="10"/>
                    <a:pt x="23" y="11"/>
                    <a:pt x="24" y="13"/>
                  </a:cubicBezTo>
                  <a:cubicBezTo>
                    <a:pt x="23" y="11"/>
                    <a:pt x="21" y="10"/>
                    <a:pt x="19" y="8"/>
                  </a:cubicBezTo>
                  <a:cubicBezTo>
                    <a:pt x="17" y="7"/>
                    <a:pt x="15" y="5"/>
                    <a:pt x="13" y="4"/>
                  </a:cubicBezTo>
                  <a:cubicBezTo>
                    <a:pt x="11" y="3"/>
                    <a:pt x="9" y="2"/>
                    <a:pt x="7" y="2"/>
                  </a:cubicBezTo>
                  <a:cubicBezTo>
                    <a:pt x="5" y="1"/>
                    <a:pt x="2" y="0"/>
                    <a:pt x="0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2967" y="2534"/>
              <a:ext cx="181" cy="205"/>
            </a:xfrm>
            <a:custGeom>
              <a:avLst/>
              <a:gdLst>
                <a:gd name="T0" fmla="*/ 16 w 40"/>
                <a:gd name="T1" fmla="*/ 0 h 45"/>
                <a:gd name="T2" fmla="*/ 23 w 40"/>
                <a:gd name="T3" fmla="*/ 2 h 45"/>
                <a:gd name="T4" fmla="*/ 29 w 40"/>
                <a:gd name="T5" fmla="*/ 4 h 45"/>
                <a:gd name="T6" fmla="*/ 35 w 40"/>
                <a:gd name="T7" fmla="*/ 8 h 45"/>
                <a:gd name="T8" fmla="*/ 40 w 40"/>
                <a:gd name="T9" fmla="*/ 13 h 45"/>
                <a:gd name="T10" fmla="*/ 16 w 40"/>
                <a:gd name="T11" fmla="*/ 45 h 45"/>
                <a:gd name="T12" fmla="*/ 0 w 40"/>
                <a:gd name="T13" fmla="*/ 3 h 45"/>
                <a:gd name="T14" fmla="*/ 3 w 40"/>
                <a:gd name="T15" fmla="*/ 2 h 45"/>
                <a:gd name="T16" fmla="*/ 8 w 40"/>
                <a:gd name="T17" fmla="*/ 1 h 45"/>
                <a:gd name="T18" fmla="*/ 12 w 40"/>
                <a:gd name="T19" fmla="*/ 0 h 45"/>
                <a:gd name="T20" fmla="*/ 16 w 40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45">
                  <a:moveTo>
                    <a:pt x="16" y="0"/>
                  </a:moveTo>
                  <a:cubicBezTo>
                    <a:pt x="18" y="0"/>
                    <a:pt x="21" y="1"/>
                    <a:pt x="23" y="2"/>
                  </a:cubicBezTo>
                  <a:cubicBezTo>
                    <a:pt x="25" y="2"/>
                    <a:pt x="27" y="3"/>
                    <a:pt x="29" y="4"/>
                  </a:cubicBezTo>
                  <a:cubicBezTo>
                    <a:pt x="31" y="5"/>
                    <a:pt x="33" y="7"/>
                    <a:pt x="35" y="8"/>
                  </a:cubicBezTo>
                  <a:cubicBezTo>
                    <a:pt x="37" y="10"/>
                    <a:pt x="39" y="11"/>
                    <a:pt x="40" y="13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2" y="2"/>
                    <a:pt x="3" y="2"/>
                  </a:cubicBezTo>
                  <a:cubicBezTo>
                    <a:pt x="5" y="1"/>
                    <a:pt x="6" y="1"/>
                    <a:pt x="8" y="1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2912" y="2739"/>
              <a:ext cx="127" cy="177"/>
            </a:xfrm>
            <a:custGeom>
              <a:avLst/>
              <a:gdLst>
                <a:gd name="T0" fmla="*/ 28 w 28"/>
                <a:gd name="T1" fmla="*/ 0 h 39"/>
                <a:gd name="T2" fmla="*/ 11 w 28"/>
                <a:gd name="T3" fmla="*/ 39 h 39"/>
                <a:gd name="T4" fmla="*/ 8 w 28"/>
                <a:gd name="T5" fmla="*/ 38 h 39"/>
                <a:gd name="T6" fmla="*/ 5 w 28"/>
                <a:gd name="T7" fmla="*/ 36 h 39"/>
                <a:gd name="T8" fmla="*/ 3 w 28"/>
                <a:gd name="T9" fmla="*/ 34 h 39"/>
                <a:gd name="T10" fmla="*/ 0 w 28"/>
                <a:gd name="T11" fmla="*/ 31 h 39"/>
                <a:gd name="T12" fmla="*/ 28 w 28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cubicBezTo>
                    <a:pt x="11" y="39"/>
                    <a:pt x="11" y="39"/>
                    <a:pt x="11" y="39"/>
                  </a:cubicBezTo>
                  <a:cubicBezTo>
                    <a:pt x="10" y="39"/>
                    <a:pt x="9" y="38"/>
                    <a:pt x="8" y="38"/>
                  </a:cubicBezTo>
                  <a:cubicBezTo>
                    <a:pt x="7" y="37"/>
                    <a:pt x="6" y="36"/>
                    <a:pt x="5" y="36"/>
                  </a:cubicBezTo>
                  <a:cubicBezTo>
                    <a:pt x="4" y="35"/>
                    <a:pt x="3" y="34"/>
                    <a:pt x="3" y="34"/>
                  </a:cubicBezTo>
                  <a:cubicBezTo>
                    <a:pt x="2" y="33"/>
                    <a:pt x="1" y="32"/>
                    <a:pt x="0" y="31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2876" y="3066"/>
              <a:ext cx="41" cy="36"/>
            </a:xfrm>
            <a:custGeom>
              <a:avLst/>
              <a:gdLst>
                <a:gd name="T0" fmla="*/ 41 w 41"/>
                <a:gd name="T1" fmla="*/ 0 h 36"/>
                <a:gd name="T2" fmla="*/ 41 w 41"/>
                <a:gd name="T3" fmla="*/ 31 h 36"/>
                <a:gd name="T4" fmla="*/ 0 w 41"/>
                <a:gd name="T5" fmla="*/ 36 h 36"/>
                <a:gd name="T6" fmla="*/ 0 w 41"/>
                <a:gd name="T7" fmla="*/ 4 h 36"/>
                <a:gd name="T8" fmla="*/ 41 w 41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6">
                  <a:moveTo>
                    <a:pt x="41" y="0"/>
                  </a:moveTo>
                  <a:lnTo>
                    <a:pt x="41" y="31"/>
                  </a:lnTo>
                  <a:lnTo>
                    <a:pt x="0" y="36"/>
                  </a:lnTo>
                  <a:lnTo>
                    <a:pt x="0" y="4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2862" y="2548"/>
              <a:ext cx="177" cy="331"/>
            </a:xfrm>
            <a:custGeom>
              <a:avLst/>
              <a:gdLst>
                <a:gd name="T0" fmla="*/ 23 w 39"/>
                <a:gd name="T1" fmla="*/ 0 h 73"/>
                <a:gd name="T2" fmla="*/ 39 w 39"/>
                <a:gd name="T3" fmla="*/ 42 h 73"/>
                <a:gd name="T4" fmla="*/ 11 w 39"/>
                <a:gd name="T5" fmla="*/ 73 h 73"/>
                <a:gd name="T6" fmla="*/ 6 w 39"/>
                <a:gd name="T7" fmla="*/ 66 h 73"/>
                <a:gd name="T8" fmla="*/ 3 w 39"/>
                <a:gd name="T9" fmla="*/ 59 h 73"/>
                <a:gd name="T10" fmla="*/ 0 w 39"/>
                <a:gd name="T11" fmla="*/ 50 h 73"/>
                <a:gd name="T12" fmla="*/ 0 w 39"/>
                <a:gd name="T13" fmla="*/ 41 h 73"/>
                <a:gd name="T14" fmla="*/ 1 w 39"/>
                <a:gd name="T15" fmla="*/ 27 h 73"/>
                <a:gd name="T16" fmla="*/ 6 w 39"/>
                <a:gd name="T17" fmla="*/ 16 h 73"/>
                <a:gd name="T18" fmla="*/ 13 w 39"/>
                <a:gd name="T19" fmla="*/ 7 h 73"/>
                <a:gd name="T20" fmla="*/ 23 w 39"/>
                <a:gd name="T21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73">
                  <a:moveTo>
                    <a:pt x="23" y="0"/>
                  </a:moveTo>
                  <a:cubicBezTo>
                    <a:pt x="39" y="42"/>
                    <a:pt x="39" y="42"/>
                    <a:pt x="39" y="42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9" y="71"/>
                    <a:pt x="8" y="69"/>
                    <a:pt x="6" y="66"/>
                  </a:cubicBezTo>
                  <a:cubicBezTo>
                    <a:pt x="5" y="64"/>
                    <a:pt x="4" y="61"/>
                    <a:pt x="3" y="59"/>
                  </a:cubicBezTo>
                  <a:cubicBezTo>
                    <a:pt x="2" y="56"/>
                    <a:pt x="1" y="53"/>
                    <a:pt x="0" y="50"/>
                  </a:cubicBezTo>
                  <a:cubicBezTo>
                    <a:pt x="0" y="47"/>
                    <a:pt x="0" y="44"/>
                    <a:pt x="0" y="41"/>
                  </a:cubicBezTo>
                  <a:cubicBezTo>
                    <a:pt x="0" y="36"/>
                    <a:pt x="0" y="32"/>
                    <a:pt x="1" y="27"/>
                  </a:cubicBezTo>
                  <a:cubicBezTo>
                    <a:pt x="2" y="23"/>
                    <a:pt x="4" y="19"/>
                    <a:pt x="6" y="16"/>
                  </a:cubicBezTo>
                  <a:cubicBezTo>
                    <a:pt x="8" y="12"/>
                    <a:pt x="11" y="9"/>
                    <a:pt x="13" y="7"/>
                  </a:cubicBezTo>
                  <a:cubicBezTo>
                    <a:pt x="16" y="4"/>
                    <a:pt x="19" y="2"/>
                    <a:pt x="23" y="0"/>
                  </a:cubicBez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2812" y="2979"/>
              <a:ext cx="46" cy="128"/>
            </a:xfrm>
            <a:custGeom>
              <a:avLst/>
              <a:gdLst>
                <a:gd name="T0" fmla="*/ 46 w 46"/>
                <a:gd name="T1" fmla="*/ 0 h 128"/>
                <a:gd name="T2" fmla="*/ 46 w 46"/>
                <a:gd name="T3" fmla="*/ 123 h 128"/>
                <a:gd name="T4" fmla="*/ 0 w 46"/>
                <a:gd name="T5" fmla="*/ 128 h 128"/>
                <a:gd name="T6" fmla="*/ 0 w 46"/>
                <a:gd name="T7" fmla="*/ 5 h 128"/>
                <a:gd name="T8" fmla="*/ 46 w 46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28">
                  <a:moveTo>
                    <a:pt x="46" y="0"/>
                  </a:moveTo>
                  <a:lnTo>
                    <a:pt x="46" y="123"/>
                  </a:lnTo>
                  <a:lnTo>
                    <a:pt x="0" y="128"/>
                  </a:lnTo>
                  <a:lnTo>
                    <a:pt x="0" y="5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2749" y="3043"/>
              <a:ext cx="45" cy="68"/>
            </a:xfrm>
            <a:custGeom>
              <a:avLst/>
              <a:gdLst>
                <a:gd name="T0" fmla="*/ 45 w 45"/>
                <a:gd name="T1" fmla="*/ 0 h 68"/>
                <a:gd name="T2" fmla="*/ 45 w 45"/>
                <a:gd name="T3" fmla="*/ 64 h 68"/>
                <a:gd name="T4" fmla="*/ 0 w 45"/>
                <a:gd name="T5" fmla="*/ 68 h 68"/>
                <a:gd name="T6" fmla="*/ 0 w 45"/>
                <a:gd name="T7" fmla="*/ 4 h 68"/>
                <a:gd name="T8" fmla="*/ 45 w 45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8">
                  <a:moveTo>
                    <a:pt x="45" y="0"/>
                  </a:moveTo>
                  <a:lnTo>
                    <a:pt x="45" y="64"/>
                  </a:lnTo>
                  <a:lnTo>
                    <a:pt x="0" y="68"/>
                  </a:lnTo>
                  <a:lnTo>
                    <a:pt x="0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4"/>
            <p:cNvSpPr>
              <a:spLocks noChangeArrowheads="1"/>
            </p:cNvSpPr>
            <p:nvPr/>
          </p:nvSpPr>
          <p:spPr bwMode="auto">
            <a:xfrm>
              <a:off x="2681" y="2870"/>
              <a:ext cx="45" cy="246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2613" y="3016"/>
              <a:ext cx="45" cy="109"/>
            </a:xfrm>
            <a:custGeom>
              <a:avLst/>
              <a:gdLst>
                <a:gd name="T0" fmla="*/ 45 w 45"/>
                <a:gd name="T1" fmla="*/ 0 h 109"/>
                <a:gd name="T2" fmla="*/ 45 w 45"/>
                <a:gd name="T3" fmla="*/ 104 h 109"/>
                <a:gd name="T4" fmla="*/ 0 w 45"/>
                <a:gd name="T5" fmla="*/ 109 h 109"/>
                <a:gd name="T6" fmla="*/ 0 w 45"/>
                <a:gd name="T7" fmla="*/ 4 h 109"/>
                <a:gd name="T8" fmla="*/ 45 w 45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09">
                  <a:moveTo>
                    <a:pt x="45" y="0"/>
                  </a:moveTo>
                  <a:lnTo>
                    <a:pt x="45" y="104"/>
                  </a:lnTo>
                  <a:lnTo>
                    <a:pt x="0" y="109"/>
                  </a:lnTo>
                  <a:lnTo>
                    <a:pt x="0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2540" y="3061"/>
              <a:ext cx="50" cy="68"/>
            </a:xfrm>
            <a:custGeom>
              <a:avLst/>
              <a:gdLst>
                <a:gd name="T0" fmla="*/ 50 w 50"/>
                <a:gd name="T1" fmla="*/ 0 h 68"/>
                <a:gd name="T2" fmla="*/ 50 w 50"/>
                <a:gd name="T3" fmla="*/ 64 h 68"/>
                <a:gd name="T4" fmla="*/ 0 w 50"/>
                <a:gd name="T5" fmla="*/ 68 h 68"/>
                <a:gd name="T6" fmla="*/ 0 w 50"/>
                <a:gd name="T7" fmla="*/ 0 h 68"/>
                <a:gd name="T8" fmla="*/ 50 w 50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68">
                  <a:moveTo>
                    <a:pt x="50" y="0"/>
                  </a:moveTo>
                  <a:lnTo>
                    <a:pt x="50" y="64"/>
                  </a:lnTo>
                  <a:lnTo>
                    <a:pt x="0" y="68"/>
                  </a:lnTo>
                  <a:lnTo>
                    <a:pt x="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2463" y="2870"/>
              <a:ext cx="50" cy="264"/>
            </a:xfrm>
            <a:custGeom>
              <a:avLst/>
              <a:gdLst>
                <a:gd name="T0" fmla="*/ 50 w 50"/>
                <a:gd name="T1" fmla="*/ 0 h 264"/>
                <a:gd name="T2" fmla="*/ 50 w 50"/>
                <a:gd name="T3" fmla="*/ 259 h 264"/>
                <a:gd name="T4" fmla="*/ 0 w 50"/>
                <a:gd name="T5" fmla="*/ 264 h 264"/>
                <a:gd name="T6" fmla="*/ 0 w 50"/>
                <a:gd name="T7" fmla="*/ 0 h 264"/>
                <a:gd name="T8" fmla="*/ 50 w 50"/>
                <a:gd name="T9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64">
                  <a:moveTo>
                    <a:pt x="50" y="0"/>
                  </a:moveTo>
                  <a:lnTo>
                    <a:pt x="50" y="259"/>
                  </a:lnTo>
                  <a:lnTo>
                    <a:pt x="0" y="264"/>
                  </a:lnTo>
                  <a:lnTo>
                    <a:pt x="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2304" y="2625"/>
              <a:ext cx="54" cy="522"/>
            </a:xfrm>
            <a:custGeom>
              <a:avLst/>
              <a:gdLst>
                <a:gd name="T0" fmla="*/ 54 w 54"/>
                <a:gd name="T1" fmla="*/ 5 h 522"/>
                <a:gd name="T2" fmla="*/ 54 w 54"/>
                <a:gd name="T3" fmla="*/ 518 h 522"/>
                <a:gd name="T4" fmla="*/ 0 w 54"/>
                <a:gd name="T5" fmla="*/ 522 h 522"/>
                <a:gd name="T6" fmla="*/ 0 w 54"/>
                <a:gd name="T7" fmla="*/ 0 h 522"/>
                <a:gd name="T8" fmla="*/ 54 w 54"/>
                <a:gd name="T9" fmla="*/ 5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22">
                  <a:moveTo>
                    <a:pt x="54" y="5"/>
                  </a:moveTo>
                  <a:lnTo>
                    <a:pt x="54" y="518"/>
                  </a:lnTo>
                  <a:lnTo>
                    <a:pt x="0" y="522"/>
                  </a:lnTo>
                  <a:lnTo>
                    <a:pt x="0" y="0"/>
                  </a:lnTo>
                  <a:lnTo>
                    <a:pt x="54" y="5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2385" y="3002"/>
              <a:ext cx="55" cy="141"/>
            </a:xfrm>
            <a:custGeom>
              <a:avLst/>
              <a:gdLst>
                <a:gd name="T0" fmla="*/ 55 w 55"/>
                <a:gd name="T1" fmla="*/ 0 h 141"/>
                <a:gd name="T2" fmla="*/ 55 w 55"/>
                <a:gd name="T3" fmla="*/ 136 h 141"/>
                <a:gd name="T4" fmla="*/ 0 w 55"/>
                <a:gd name="T5" fmla="*/ 141 h 141"/>
                <a:gd name="T6" fmla="*/ 0 w 55"/>
                <a:gd name="T7" fmla="*/ 0 h 141"/>
                <a:gd name="T8" fmla="*/ 55 w 55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1">
                  <a:moveTo>
                    <a:pt x="55" y="0"/>
                  </a:moveTo>
                  <a:lnTo>
                    <a:pt x="55" y="136"/>
                  </a:lnTo>
                  <a:lnTo>
                    <a:pt x="0" y="141"/>
                  </a:lnTo>
                  <a:lnTo>
                    <a:pt x="0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4847" y="1971"/>
              <a:ext cx="59" cy="223"/>
            </a:xfrm>
            <a:custGeom>
              <a:avLst/>
              <a:gdLst>
                <a:gd name="T0" fmla="*/ 55 w 59"/>
                <a:gd name="T1" fmla="*/ 0 h 223"/>
                <a:gd name="T2" fmla="*/ 59 w 59"/>
                <a:gd name="T3" fmla="*/ 218 h 223"/>
                <a:gd name="T4" fmla="*/ 5 w 59"/>
                <a:gd name="T5" fmla="*/ 223 h 223"/>
                <a:gd name="T6" fmla="*/ 0 w 59"/>
                <a:gd name="T7" fmla="*/ 9 h 223"/>
                <a:gd name="T8" fmla="*/ 55 w 59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3">
                  <a:moveTo>
                    <a:pt x="55" y="0"/>
                  </a:moveTo>
                  <a:lnTo>
                    <a:pt x="59" y="218"/>
                  </a:lnTo>
                  <a:lnTo>
                    <a:pt x="5" y="223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5006" y="2030"/>
              <a:ext cx="55" cy="145"/>
            </a:xfrm>
            <a:custGeom>
              <a:avLst/>
              <a:gdLst>
                <a:gd name="T0" fmla="*/ 55 w 55"/>
                <a:gd name="T1" fmla="*/ 0 h 145"/>
                <a:gd name="T2" fmla="*/ 55 w 55"/>
                <a:gd name="T3" fmla="*/ 136 h 145"/>
                <a:gd name="T4" fmla="*/ 0 w 55"/>
                <a:gd name="T5" fmla="*/ 145 h 145"/>
                <a:gd name="T6" fmla="*/ 0 w 55"/>
                <a:gd name="T7" fmla="*/ 5 h 145"/>
                <a:gd name="T8" fmla="*/ 55 w 55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5">
                  <a:moveTo>
                    <a:pt x="55" y="0"/>
                  </a:moveTo>
                  <a:lnTo>
                    <a:pt x="55" y="136"/>
                  </a:lnTo>
                  <a:lnTo>
                    <a:pt x="0" y="145"/>
                  </a:lnTo>
                  <a:lnTo>
                    <a:pt x="0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reeform 112"/>
            <p:cNvSpPr>
              <a:spLocks/>
            </p:cNvSpPr>
            <p:nvPr/>
          </p:nvSpPr>
          <p:spPr bwMode="auto">
            <a:xfrm>
              <a:off x="5083" y="1885"/>
              <a:ext cx="55" cy="281"/>
            </a:xfrm>
            <a:custGeom>
              <a:avLst/>
              <a:gdLst>
                <a:gd name="T0" fmla="*/ 50 w 55"/>
                <a:gd name="T1" fmla="*/ 0 h 281"/>
                <a:gd name="T2" fmla="*/ 55 w 55"/>
                <a:gd name="T3" fmla="*/ 272 h 281"/>
                <a:gd name="T4" fmla="*/ 0 w 55"/>
                <a:gd name="T5" fmla="*/ 281 h 281"/>
                <a:gd name="T6" fmla="*/ 0 w 55"/>
                <a:gd name="T7" fmla="*/ 9 h 281"/>
                <a:gd name="T8" fmla="*/ 50 w 55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281">
                  <a:moveTo>
                    <a:pt x="50" y="0"/>
                  </a:moveTo>
                  <a:lnTo>
                    <a:pt x="55" y="272"/>
                  </a:lnTo>
                  <a:lnTo>
                    <a:pt x="0" y="281"/>
                  </a:lnTo>
                  <a:lnTo>
                    <a:pt x="0" y="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reeform 113"/>
            <p:cNvSpPr>
              <a:spLocks/>
            </p:cNvSpPr>
            <p:nvPr/>
          </p:nvSpPr>
          <p:spPr bwMode="auto">
            <a:xfrm>
              <a:off x="5160" y="2080"/>
              <a:ext cx="55" cy="73"/>
            </a:xfrm>
            <a:custGeom>
              <a:avLst/>
              <a:gdLst>
                <a:gd name="T0" fmla="*/ 55 w 55"/>
                <a:gd name="T1" fmla="*/ 0 h 73"/>
                <a:gd name="T2" fmla="*/ 55 w 55"/>
                <a:gd name="T3" fmla="*/ 68 h 73"/>
                <a:gd name="T4" fmla="*/ 0 w 55"/>
                <a:gd name="T5" fmla="*/ 73 h 73"/>
                <a:gd name="T6" fmla="*/ 0 w 55"/>
                <a:gd name="T7" fmla="*/ 5 h 73"/>
                <a:gd name="T8" fmla="*/ 55 w 55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73">
                  <a:moveTo>
                    <a:pt x="55" y="0"/>
                  </a:moveTo>
                  <a:lnTo>
                    <a:pt x="55" y="68"/>
                  </a:lnTo>
                  <a:lnTo>
                    <a:pt x="0" y="73"/>
                  </a:lnTo>
                  <a:lnTo>
                    <a:pt x="0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reeform 114"/>
            <p:cNvSpPr>
              <a:spLocks/>
            </p:cNvSpPr>
            <p:nvPr/>
          </p:nvSpPr>
          <p:spPr bwMode="auto">
            <a:xfrm>
              <a:off x="4924" y="1658"/>
              <a:ext cx="59" cy="527"/>
            </a:xfrm>
            <a:custGeom>
              <a:avLst/>
              <a:gdLst>
                <a:gd name="T0" fmla="*/ 55 w 59"/>
                <a:gd name="T1" fmla="*/ 0 h 527"/>
                <a:gd name="T2" fmla="*/ 59 w 59"/>
                <a:gd name="T3" fmla="*/ 522 h 527"/>
                <a:gd name="T4" fmla="*/ 5 w 59"/>
                <a:gd name="T5" fmla="*/ 527 h 527"/>
                <a:gd name="T6" fmla="*/ 0 w 59"/>
                <a:gd name="T7" fmla="*/ 9 h 527"/>
                <a:gd name="T8" fmla="*/ 55 w 59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7">
                  <a:moveTo>
                    <a:pt x="55" y="0"/>
                  </a:moveTo>
                  <a:lnTo>
                    <a:pt x="59" y="522"/>
                  </a:lnTo>
                  <a:lnTo>
                    <a:pt x="5" y="527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reeform 115"/>
            <p:cNvSpPr>
              <a:spLocks/>
            </p:cNvSpPr>
            <p:nvPr/>
          </p:nvSpPr>
          <p:spPr bwMode="auto">
            <a:xfrm>
              <a:off x="5238" y="2026"/>
              <a:ext cx="54" cy="118"/>
            </a:xfrm>
            <a:custGeom>
              <a:avLst/>
              <a:gdLst>
                <a:gd name="T0" fmla="*/ 54 w 54"/>
                <a:gd name="T1" fmla="*/ 0 h 118"/>
                <a:gd name="T2" fmla="*/ 54 w 54"/>
                <a:gd name="T3" fmla="*/ 113 h 118"/>
                <a:gd name="T4" fmla="*/ 0 w 54"/>
                <a:gd name="T5" fmla="*/ 118 h 118"/>
                <a:gd name="T6" fmla="*/ 0 w 54"/>
                <a:gd name="T7" fmla="*/ 9 h 118"/>
                <a:gd name="T8" fmla="*/ 54 w 54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18">
                  <a:moveTo>
                    <a:pt x="54" y="0"/>
                  </a:moveTo>
                  <a:lnTo>
                    <a:pt x="54" y="113"/>
                  </a:lnTo>
                  <a:lnTo>
                    <a:pt x="0" y="118"/>
                  </a:lnTo>
                  <a:lnTo>
                    <a:pt x="0" y="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reeform 116"/>
            <p:cNvSpPr>
              <a:spLocks/>
            </p:cNvSpPr>
            <p:nvPr/>
          </p:nvSpPr>
          <p:spPr bwMode="auto">
            <a:xfrm>
              <a:off x="5392" y="2044"/>
              <a:ext cx="55" cy="82"/>
            </a:xfrm>
            <a:custGeom>
              <a:avLst/>
              <a:gdLst>
                <a:gd name="T0" fmla="*/ 55 w 55"/>
                <a:gd name="T1" fmla="*/ 0 h 82"/>
                <a:gd name="T2" fmla="*/ 55 w 55"/>
                <a:gd name="T3" fmla="*/ 72 h 82"/>
                <a:gd name="T4" fmla="*/ 5 w 55"/>
                <a:gd name="T5" fmla="*/ 82 h 82"/>
                <a:gd name="T6" fmla="*/ 0 w 55"/>
                <a:gd name="T7" fmla="*/ 9 h 82"/>
                <a:gd name="T8" fmla="*/ 55 w 55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82">
                  <a:moveTo>
                    <a:pt x="55" y="0"/>
                  </a:moveTo>
                  <a:lnTo>
                    <a:pt x="55" y="72"/>
                  </a:lnTo>
                  <a:lnTo>
                    <a:pt x="5" y="82"/>
                  </a:lnTo>
                  <a:lnTo>
                    <a:pt x="0" y="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reeform 117"/>
            <p:cNvSpPr>
              <a:spLocks/>
            </p:cNvSpPr>
            <p:nvPr/>
          </p:nvSpPr>
          <p:spPr bwMode="auto">
            <a:xfrm>
              <a:off x="5469" y="1967"/>
              <a:ext cx="55" cy="149"/>
            </a:xfrm>
            <a:custGeom>
              <a:avLst/>
              <a:gdLst>
                <a:gd name="T0" fmla="*/ 55 w 55"/>
                <a:gd name="T1" fmla="*/ 0 h 149"/>
                <a:gd name="T2" fmla="*/ 55 w 55"/>
                <a:gd name="T3" fmla="*/ 140 h 149"/>
                <a:gd name="T4" fmla="*/ 5 w 55"/>
                <a:gd name="T5" fmla="*/ 149 h 149"/>
                <a:gd name="T6" fmla="*/ 0 w 55"/>
                <a:gd name="T7" fmla="*/ 4 h 149"/>
                <a:gd name="T8" fmla="*/ 55 w 55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149">
                  <a:moveTo>
                    <a:pt x="55" y="0"/>
                  </a:moveTo>
                  <a:lnTo>
                    <a:pt x="55" y="140"/>
                  </a:lnTo>
                  <a:lnTo>
                    <a:pt x="5" y="149"/>
                  </a:lnTo>
                  <a:lnTo>
                    <a:pt x="0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Freeform 118"/>
            <p:cNvSpPr>
              <a:spLocks/>
            </p:cNvSpPr>
            <p:nvPr/>
          </p:nvSpPr>
          <p:spPr bwMode="auto">
            <a:xfrm>
              <a:off x="5551" y="2062"/>
              <a:ext cx="50" cy="41"/>
            </a:xfrm>
            <a:custGeom>
              <a:avLst/>
              <a:gdLst>
                <a:gd name="T0" fmla="*/ 50 w 50"/>
                <a:gd name="T1" fmla="*/ 0 h 41"/>
                <a:gd name="T2" fmla="*/ 50 w 50"/>
                <a:gd name="T3" fmla="*/ 36 h 41"/>
                <a:gd name="T4" fmla="*/ 0 w 50"/>
                <a:gd name="T5" fmla="*/ 41 h 41"/>
                <a:gd name="T6" fmla="*/ 0 w 50"/>
                <a:gd name="T7" fmla="*/ 4 h 41"/>
                <a:gd name="T8" fmla="*/ 50 w 50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1">
                  <a:moveTo>
                    <a:pt x="50" y="0"/>
                  </a:moveTo>
                  <a:lnTo>
                    <a:pt x="50" y="36"/>
                  </a:lnTo>
                  <a:lnTo>
                    <a:pt x="0" y="41"/>
                  </a:lnTo>
                  <a:lnTo>
                    <a:pt x="0" y="4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Freeform 119"/>
            <p:cNvSpPr>
              <a:spLocks/>
            </p:cNvSpPr>
            <p:nvPr/>
          </p:nvSpPr>
          <p:spPr bwMode="auto">
            <a:xfrm>
              <a:off x="5315" y="1858"/>
              <a:ext cx="54" cy="277"/>
            </a:xfrm>
            <a:custGeom>
              <a:avLst/>
              <a:gdLst>
                <a:gd name="T0" fmla="*/ 54 w 54"/>
                <a:gd name="T1" fmla="*/ 0 h 277"/>
                <a:gd name="T2" fmla="*/ 54 w 54"/>
                <a:gd name="T3" fmla="*/ 272 h 277"/>
                <a:gd name="T4" fmla="*/ 4 w 54"/>
                <a:gd name="T5" fmla="*/ 277 h 277"/>
                <a:gd name="T6" fmla="*/ 0 w 54"/>
                <a:gd name="T7" fmla="*/ 9 h 277"/>
                <a:gd name="T8" fmla="*/ 54 w 54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277">
                  <a:moveTo>
                    <a:pt x="54" y="0"/>
                  </a:moveTo>
                  <a:lnTo>
                    <a:pt x="54" y="272"/>
                  </a:lnTo>
                  <a:lnTo>
                    <a:pt x="4" y="277"/>
                  </a:lnTo>
                  <a:lnTo>
                    <a:pt x="0" y="9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Freeform 120"/>
            <p:cNvSpPr>
              <a:spLocks/>
            </p:cNvSpPr>
            <p:nvPr/>
          </p:nvSpPr>
          <p:spPr bwMode="auto">
            <a:xfrm>
              <a:off x="3103" y="1971"/>
              <a:ext cx="59" cy="223"/>
            </a:xfrm>
            <a:custGeom>
              <a:avLst/>
              <a:gdLst>
                <a:gd name="T0" fmla="*/ 0 w 59"/>
                <a:gd name="T1" fmla="*/ 0 h 223"/>
                <a:gd name="T2" fmla="*/ 0 w 59"/>
                <a:gd name="T3" fmla="*/ 218 h 223"/>
                <a:gd name="T4" fmla="*/ 55 w 59"/>
                <a:gd name="T5" fmla="*/ 223 h 223"/>
                <a:gd name="T6" fmla="*/ 59 w 59"/>
                <a:gd name="T7" fmla="*/ 9 h 223"/>
                <a:gd name="T8" fmla="*/ 0 w 59"/>
                <a:gd name="T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3">
                  <a:moveTo>
                    <a:pt x="0" y="0"/>
                  </a:moveTo>
                  <a:lnTo>
                    <a:pt x="0" y="218"/>
                  </a:lnTo>
                  <a:lnTo>
                    <a:pt x="55" y="223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2930" y="2030"/>
              <a:ext cx="60" cy="145"/>
            </a:xfrm>
            <a:custGeom>
              <a:avLst/>
              <a:gdLst>
                <a:gd name="T0" fmla="*/ 0 w 60"/>
                <a:gd name="T1" fmla="*/ 0 h 145"/>
                <a:gd name="T2" fmla="*/ 0 w 60"/>
                <a:gd name="T3" fmla="*/ 136 h 145"/>
                <a:gd name="T4" fmla="*/ 60 w 60"/>
                <a:gd name="T5" fmla="*/ 145 h 145"/>
                <a:gd name="T6" fmla="*/ 60 w 60"/>
                <a:gd name="T7" fmla="*/ 5 h 145"/>
                <a:gd name="T8" fmla="*/ 0 w 6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45">
                  <a:moveTo>
                    <a:pt x="0" y="0"/>
                  </a:moveTo>
                  <a:lnTo>
                    <a:pt x="0" y="136"/>
                  </a:lnTo>
                  <a:lnTo>
                    <a:pt x="60" y="145"/>
                  </a:lnTo>
                  <a:lnTo>
                    <a:pt x="6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Freeform 122"/>
            <p:cNvSpPr>
              <a:spLocks/>
            </p:cNvSpPr>
            <p:nvPr/>
          </p:nvSpPr>
          <p:spPr bwMode="auto">
            <a:xfrm>
              <a:off x="2844" y="1885"/>
              <a:ext cx="64" cy="281"/>
            </a:xfrm>
            <a:custGeom>
              <a:avLst/>
              <a:gdLst>
                <a:gd name="T0" fmla="*/ 5 w 64"/>
                <a:gd name="T1" fmla="*/ 0 h 281"/>
                <a:gd name="T2" fmla="*/ 0 w 64"/>
                <a:gd name="T3" fmla="*/ 272 h 281"/>
                <a:gd name="T4" fmla="*/ 59 w 64"/>
                <a:gd name="T5" fmla="*/ 281 h 281"/>
                <a:gd name="T6" fmla="*/ 64 w 64"/>
                <a:gd name="T7" fmla="*/ 9 h 281"/>
                <a:gd name="T8" fmla="*/ 5 w 64"/>
                <a:gd name="T9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281">
                  <a:moveTo>
                    <a:pt x="5" y="0"/>
                  </a:moveTo>
                  <a:lnTo>
                    <a:pt x="0" y="272"/>
                  </a:lnTo>
                  <a:lnTo>
                    <a:pt x="59" y="281"/>
                  </a:lnTo>
                  <a:lnTo>
                    <a:pt x="64" y="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2762" y="2080"/>
              <a:ext cx="59" cy="73"/>
            </a:xfrm>
            <a:custGeom>
              <a:avLst/>
              <a:gdLst>
                <a:gd name="T0" fmla="*/ 0 w 59"/>
                <a:gd name="T1" fmla="*/ 0 h 73"/>
                <a:gd name="T2" fmla="*/ 0 w 59"/>
                <a:gd name="T3" fmla="*/ 68 h 73"/>
                <a:gd name="T4" fmla="*/ 55 w 59"/>
                <a:gd name="T5" fmla="*/ 73 h 73"/>
                <a:gd name="T6" fmla="*/ 59 w 59"/>
                <a:gd name="T7" fmla="*/ 5 h 73"/>
                <a:gd name="T8" fmla="*/ 0 w 59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3">
                  <a:moveTo>
                    <a:pt x="0" y="0"/>
                  </a:moveTo>
                  <a:lnTo>
                    <a:pt x="0" y="68"/>
                  </a:lnTo>
                  <a:lnTo>
                    <a:pt x="55" y="73"/>
                  </a:lnTo>
                  <a:lnTo>
                    <a:pt x="59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9" name="Freeform 124"/>
            <p:cNvSpPr>
              <a:spLocks/>
            </p:cNvSpPr>
            <p:nvPr/>
          </p:nvSpPr>
          <p:spPr bwMode="auto">
            <a:xfrm>
              <a:off x="3017" y="1658"/>
              <a:ext cx="63" cy="527"/>
            </a:xfrm>
            <a:custGeom>
              <a:avLst/>
              <a:gdLst>
                <a:gd name="T0" fmla="*/ 4 w 63"/>
                <a:gd name="T1" fmla="*/ 0 h 527"/>
                <a:gd name="T2" fmla="*/ 0 w 63"/>
                <a:gd name="T3" fmla="*/ 522 h 527"/>
                <a:gd name="T4" fmla="*/ 59 w 63"/>
                <a:gd name="T5" fmla="*/ 527 h 527"/>
                <a:gd name="T6" fmla="*/ 63 w 63"/>
                <a:gd name="T7" fmla="*/ 9 h 527"/>
                <a:gd name="T8" fmla="*/ 4 w 63"/>
                <a:gd name="T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27">
                  <a:moveTo>
                    <a:pt x="4" y="0"/>
                  </a:moveTo>
                  <a:lnTo>
                    <a:pt x="0" y="522"/>
                  </a:lnTo>
                  <a:lnTo>
                    <a:pt x="59" y="527"/>
                  </a:lnTo>
                  <a:lnTo>
                    <a:pt x="6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" name="Freeform 125"/>
            <p:cNvSpPr>
              <a:spLocks/>
            </p:cNvSpPr>
            <p:nvPr/>
          </p:nvSpPr>
          <p:spPr bwMode="auto">
            <a:xfrm>
              <a:off x="2676" y="2026"/>
              <a:ext cx="59" cy="118"/>
            </a:xfrm>
            <a:custGeom>
              <a:avLst/>
              <a:gdLst>
                <a:gd name="T0" fmla="*/ 0 w 59"/>
                <a:gd name="T1" fmla="*/ 0 h 118"/>
                <a:gd name="T2" fmla="*/ 0 w 59"/>
                <a:gd name="T3" fmla="*/ 113 h 118"/>
                <a:gd name="T4" fmla="*/ 59 w 59"/>
                <a:gd name="T5" fmla="*/ 118 h 118"/>
                <a:gd name="T6" fmla="*/ 59 w 59"/>
                <a:gd name="T7" fmla="*/ 9 h 118"/>
                <a:gd name="T8" fmla="*/ 0 w 59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8">
                  <a:moveTo>
                    <a:pt x="0" y="0"/>
                  </a:moveTo>
                  <a:lnTo>
                    <a:pt x="0" y="113"/>
                  </a:lnTo>
                  <a:lnTo>
                    <a:pt x="59" y="118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Freeform 126"/>
            <p:cNvSpPr>
              <a:spLocks/>
            </p:cNvSpPr>
            <p:nvPr/>
          </p:nvSpPr>
          <p:spPr bwMode="auto">
            <a:xfrm>
              <a:off x="2504" y="2044"/>
              <a:ext cx="59" cy="82"/>
            </a:xfrm>
            <a:custGeom>
              <a:avLst/>
              <a:gdLst>
                <a:gd name="T0" fmla="*/ 0 w 59"/>
                <a:gd name="T1" fmla="*/ 0 h 82"/>
                <a:gd name="T2" fmla="*/ 0 w 59"/>
                <a:gd name="T3" fmla="*/ 72 h 82"/>
                <a:gd name="T4" fmla="*/ 59 w 59"/>
                <a:gd name="T5" fmla="*/ 82 h 82"/>
                <a:gd name="T6" fmla="*/ 59 w 59"/>
                <a:gd name="T7" fmla="*/ 9 h 82"/>
                <a:gd name="T8" fmla="*/ 0 w 59"/>
                <a:gd name="T9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2">
                  <a:moveTo>
                    <a:pt x="0" y="0"/>
                  </a:moveTo>
                  <a:lnTo>
                    <a:pt x="0" y="72"/>
                  </a:lnTo>
                  <a:lnTo>
                    <a:pt x="59" y="82"/>
                  </a:lnTo>
                  <a:lnTo>
                    <a:pt x="59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Freeform 127"/>
            <p:cNvSpPr>
              <a:spLocks/>
            </p:cNvSpPr>
            <p:nvPr/>
          </p:nvSpPr>
          <p:spPr bwMode="auto">
            <a:xfrm>
              <a:off x="2422" y="1967"/>
              <a:ext cx="59" cy="149"/>
            </a:xfrm>
            <a:custGeom>
              <a:avLst/>
              <a:gdLst>
                <a:gd name="T0" fmla="*/ 0 w 59"/>
                <a:gd name="T1" fmla="*/ 0 h 149"/>
                <a:gd name="T2" fmla="*/ 0 w 59"/>
                <a:gd name="T3" fmla="*/ 140 h 149"/>
                <a:gd name="T4" fmla="*/ 54 w 59"/>
                <a:gd name="T5" fmla="*/ 149 h 149"/>
                <a:gd name="T6" fmla="*/ 59 w 59"/>
                <a:gd name="T7" fmla="*/ 4 h 149"/>
                <a:gd name="T8" fmla="*/ 0 w 59"/>
                <a:gd name="T9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49">
                  <a:moveTo>
                    <a:pt x="0" y="0"/>
                  </a:moveTo>
                  <a:lnTo>
                    <a:pt x="0" y="140"/>
                  </a:lnTo>
                  <a:lnTo>
                    <a:pt x="54" y="149"/>
                  </a:lnTo>
                  <a:lnTo>
                    <a:pt x="5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Freeform 128"/>
            <p:cNvSpPr>
              <a:spLocks/>
            </p:cNvSpPr>
            <p:nvPr/>
          </p:nvSpPr>
          <p:spPr bwMode="auto">
            <a:xfrm>
              <a:off x="2336" y="2062"/>
              <a:ext cx="59" cy="41"/>
            </a:xfrm>
            <a:custGeom>
              <a:avLst/>
              <a:gdLst>
                <a:gd name="T0" fmla="*/ 0 w 59"/>
                <a:gd name="T1" fmla="*/ 0 h 41"/>
                <a:gd name="T2" fmla="*/ 0 w 59"/>
                <a:gd name="T3" fmla="*/ 36 h 41"/>
                <a:gd name="T4" fmla="*/ 59 w 59"/>
                <a:gd name="T5" fmla="*/ 41 h 41"/>
                <a:gd name="T6" fmla="*/ 59 w 59"/>
                <a:gd name="T7" fmla="*/ 4 h 41"/>
                <a:gd name="T8" fmla="*/ 0 w 5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41">
                  <a:moveTo>
                    <a:pt x="0" y="0"/>
                  </a:moveTo>
                  <a:lnTo>
                    <a:pt x="0" y="36"/>
                  </a:lnTo>
                  <a:lnTo>
                    <a:pt x="59" y="41"/>
                  </a:lnTo>
                  <a:lnTo>
                    <a:pt x="59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Freeform 129"/>
            <p:cNvSpPr>
              <a:spLocks/>
            </p:cNvSpPr>
            <p:nvPr/>
          </p:nvSpPr>
          <p:spPr bwMode="auto">
            <a:xfrm>
              <a:off x="2590" y="1858"/>
              <a:ext cx="59" cy="277"/>
            </a:xfrm>
            <a:custGeom>
              <a:avLst/>
              <a:gdLst>
                <a:gd name="T0" fmla="*/ 4 w 59"/>
                <a:gd name="T1" fmla="*/ 0 h 277"/>
                <a:gd name="T2" fmla="*/ 0 w 59"/>
                <a:gd name="T3" fmla="*/ 272 h 277"/>
                <a:gd name="T4" fmla="*/ 59 w 59"/>
                <a:gd name="T5" fmla="*/ 277 h 277"/>
                <a:gd name="T6" fmla="*/ 59 w 59"/>
                <a:gd name="T7" fmla="*/ 9 h 277"/>
                <a:gd name="T8" fmla="*/ 4 w 59"/>
                <a:gd name="T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77">
                  <a:moveTo>
                    <a:pt x="4" y="0"/>
                  </a:moveTo>
                  <a:lnTo>
                    <a:pt x="0" y="272"/>
                  </a:lnTo>
                  <a:lnTo>
                    <a:pt x="59" y="277"/>
                  </a:lnTo>
                  <a:lnTo>
                    <a:pt x="59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Rectangle 130"/>
            <p:cNvSpPr>
              <a:spLocks noChangeArrowheads="1"/>
            </p:cNvSpPr>
            <p:nvPr/>
          </p:nvSpPr>
          <p:spPr bwMode="auto">
            <a:xfrm>
              <a:off x="5646" y="2616"/>
              <a:ext cx="118" cy="7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Freeform 131"/>
            <p:cNvSpPr>
              <a:spLocks/>
            </p:cNvSpPr>
            <p:nvPr/>
          </p:nvSpPr>
          <p:spPr bwMode="auto">
            <a:xfrm>
              <a:off x="4783" y="2916"/>
              <a:ext cx="100" cy="68"/>
            </a:xfrm>
            <a:custGeom>
              <a:avLst/>
              <a:gdLst>
                <a:gd name="T0" fmla="*/ 100 w 100"/>
                <a:gd name="T1" fmla="*/ 4 h 68"/>
                <a:gd name="T2" fmla="*/ 100 w 100"/>
                <a:gd name="T3" fmla="*/ 68 h 68"/>
                <a:gd name="T4" fmla="*/ 0 w 100"/>
                <a:gd name="T5" fmla="*/ 63 h 68"/>
                <a:gd name="T6" fmla="*/ 0 w 100"/>
                <a:gd name="T7" fmla="*/ 0 h 68"/>
                <a:gd name="T8" fmla="*/ 100 w 100"/>
                <a:gd name="T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68">
                  <a:moveTo>
                    <a:pt x="100" y="4"/>
                  </a:moveTo>
                  <a:lnTo>
                    <a:pt x="100" y="68"/>
                  </a:lnTo>
                  <a:lnTo>
                    <a:pt x="0" y="63"/>
                  </a:lnTo>
                  <a:lnTo>
                    <a:pt x="0" y="0"/>
                  </a:lnTo>
                  <a:lnTo>
                    <a:pt x="100" y="4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Freeform 132"/>
            <p:cNvSpPr>
              <a:spLocks/>
            </p:cNvSpPr>
            <p:nvPr/>
          </p:nvSpPr>
          <p:spPr bwMode="auto">
            <a:xfrm>
              <a:off x="4783" y="3007"/>
              <a:ext cx="164" cy="72"/>
            </a:xfrm>
            <a:custGeom>
              <a:avLst/>
              <a:gdLst>
                <a:gd name="T0" fmla="*/ 164 w 164"/>
                <a:gd name="T1" fmla="*/ 9 h 72"/>
                <a:gd name="T2" fmla="*/ 164 w 164"/>
                <a:gd name="T3" fmla="*/ 72 h 72"/>
                <a:gd name="T4" fmla="*/ 0 w 164"/>
                <a:gd name="T5" fmla="*/ 63 h 72"/>
                <a:gd name="T6" fmla="*/ 0 w 164"/>
                <a:gd name="T7" fmla="*/ 0 h 72"/>
                <a:gd name="T8" fmla="*/ 164 w 164"/>
                <a:gd name="T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72">
                  <a:moveTo>
                    <a:pt x="164" y="9"/>
                  </a:moveTo>
                  <a:lnTo>
                    <a:pt x="164" y="72"/>
                  </a:lnTo>
                  <a:lnTo>
                    <a:pt x="0" y="63"/>
                  </a:lnTo>
                  <a:lnTo>
                    <a:pt x="0" y="0"/>
                  </a:lnTo>
                  <a:lnTo>
                    <a:pt x="164" y="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Freeform 133"/>
            <p:cNvSpPr>
              <a:spLocks/>
            </p:cNvSpPr>
            <p:nvPr/>
          </p:nvSpPr>
          <p:spPr bwMode="auto">
            <a:xfrm>
              <a:off x="4783" y="2734"/>
              <a:ext cx="205" cy="64"/>
            </a:xfrm>
            <a:custGeom>
              <a:avLst/>
              <a:gdLst>
                <a:gd name="T0" fmla="*/ 205 w 205"/>
                <a:gd name="T1" fmla="*/ 0 h 64"/>
                <a:gd name="T2" fmla="*/ 205 w 205"/>
                <a:gd name="T3" fmla="*/ 64 h 64"/>
                <a:gd name="T4" fmla="*/ 0 w 205"/>
                <a:gd name="T5" fmla="*/ 64 h 64"/>
                <a:gd name="T6" fmla="*/ 0 w 205"/>
                <a:gd name="T7" fmla="*/ 5 h 64"/>
                <a:gd name="T8" fmla="*/ 205 w 205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64">
                  <a:moveTo>
                    <a:pt x="205" y="0"/>
                  </a:moveTo>
                  <a:lnTo>
                    <a:pt x="205" y="64"/>
                  </a:lnTo>
                  <a:lnTo>
                    <a:pt x="0" y="64"/>
                  </a:lnTo>
                  <a:lnTo>
                    <a:pt x="0" y="5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9" name="Rectangle 134"/>
            <p:cNvSpPr>
              <a:spLocks noChangeArrowheads="1"/>
            </p:cNvSpPr>
            <p:nvPr/>
          </p:nvSpPr>
          <p:spPr bwMode="auto">
            <a:xfrm>
              <a:off x="4988" y="2734"/>
              <a:ext cx="86" cy="64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0" name="Freeform 135"/>
            <p:cNvSpPr>
              <a:spLocks/>
            </p:cNvSpPr>
            <p:nvPr/>
          </p:nvSpPr>
          <p:spPr bwMode="auto">
            <a:xfrm>
              <a:off x="4783" y="2539"/>
              <a:ext cx="327" cy="82"/>
            </a:xfrm>
            <a:custGeom>
              <a:avLst/>
              <a:gdLst>
                <a:gd name="T0" fmla="*/ 327 w 327"/>
                <a:gd name="T1" fmla="*/ 0 h 82"/>
                <a:gd name="T2" fmla="*/ 327 w 327"/>
                <a:gd name="T3" fmla="*/ 68 h 82"/>
                <a:gd name="T4" fmla="*/ 323 w 327"/>
                <a:gd name="T5" fmla="*/ 68 h 82"/>
                <a:gd name="T6" fmla="*/ 0 w 327"/>
                <a:gd name="T7" fmla="*/ 82 h 82"/>
                <a:gd name="T8" fmla="*/ 0 w 327"/>
                <a:gd name="T9" fmla="*/ 18 h 82"/>
                <a:gd name="T10" fmla="*/ 327 w 327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7" h="82">
                  <a:moveTo>
                    <a:pt x="327" y="0"/>
                  </a:moveTo>
                  <a:lnTo>
                    <a:pt x="327" y="68"/>
                  </a:lnTo>
                  <a:lnTo>
                    <a:pt x="323" y="68"/>
                  </a:lnTo>
                  <a:lnTo>
                    <a:pt x="0" y="82"/>
                  </a:lnTo>
                  <a:lnTo>
                    <a:pt x="0" y="18"/>
                  </a:lnTo>
                  <a:lnTo>
                    <a:pt x="327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1" name="Freeform 136"/>
            <p:cNvSpPr>
              <a:spLocks/>
            </p:cNvSpPr>
            <p:nvPr/>
          </p:nvSpPr>
          <p:spPr bwMode="auto">
            <a:xfrm>
              <a:off x="4947" y="3016"/>
              <a:ext cx="241" cy="72"/>
            </a:xfrm>
            <a:custGeom>
              <a:avLst/>
              <a:gdLst>
                <a:gd name="T0" fmla="*/ 241 w 241"/>
                <a:gd name="T1" fmla="*/ 9 h 72"/>
                <a:gd name="T2" fmla="*/ 241 w 241"/>
                <a:gd name="T3" fmla="*/ 72 h 72"/>
                <a:gd name="T4" fmla="*/ 0 w 241"/>
                <a:gd name="T5" fmla="*/ 63 h 72"/>
                <a:gd name="T6" fmla="*/ 0 w 241"/>
                <a:gd name="T7" fmla="*/ 0 h 72"/>
                <a:gd name="T8" fmla="*/ 241 w 241"/>
                <a:gd name="T9" fmla="*/ 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72">
                  <a:moveTo>
                    <a:pt x="241" y="9"/>
                  </a:moveTo>
                  <a:lnTo>
                    <a:pt x="241" y="72"/>
                  </a:lnTo>
                  <a:lnTo>
                    <a:pt x="0" y="63"/>
                  </a:lnTo>
                  <a:lnTo>
                    <a:pt x="0" y="0"/>
                  </a:lnTo>
                  <a:lnTo>
                    <a:pt x="241" y="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2" name="Freeform 137"/>
            <p:cNvSpPr>
              <a:spLocks/>
            </p:cNvSpPr>
            <p:nvPr/>
          </p:nvSpPr>
          <p:spPr bwMode="auto">
            <a:xfrm>
              <a:off x="4783" y="2825"/>
              <a:ext cx="418" cy="68"/>
            </a:xfrm>
            <a:custGeom>
              <a:avLst/>
              <a:gdLst>
                <a:gd name="T0" fmla="*/ 418 w 418"/>
                <a:gd name="T1" fmla="*/ 4 h 68"/>
                <a:gd name="T2" fmla="*/ 418 w 418"/>
                <a:gd name="T3" fmla="*/ 68 h 68"/>
                <a:gd name="T4" fmla="*/ 0 w 418"/>
                <a:gd name="T5" fmla="*/ 64 h 68"/>
                <a:gd name="T6" fmla="*/ 0 w 418"/>
                <a:gd name="T7" fmla="*/ 0 h 68"/>
                <a:gd name="T8" fmla="*/ 418 w 418"/>
                <a:gd name="T9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68">
                  <a:moveTo>
                    <a:pt x="418" y="4"/>
                  </a:moveTo>
                  <a:lnTo>
                    <a:pt x="418" y="68"/>
                  </a:lnTo>
                  <a:lnTo>
                    <a:pt x="0" y="64"/>
                  </a:lnTo>
                  <a:lnTo>
                    <a:pt x="0" y="0"/>
                  </a:lnTo>
                  <a:lnTo>
                    <a:pt x="418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Freeform 138"/>
            <p:cNvSpPr>
              <a:spLocks/>
            </p:cNvSpPr>
            <p:nvPr/>
          </p:nvSpPr>
          <p:spPr bwMode="auto">
            <a:xfrm>
              <a:off x="5201" y="2829"/>
              <a:ext cx="277" cy="69"/>
            </a:xfrm>
            <a:custGeom>
              <a:avLst/>
              <a:gdLst>
                <a:gd name="T0" fmla="*/ 277 w 277"/>
                <a:gd name="T1" fmla="*/ 0 h 69"/>
                <a:gd name="T2" fmla="*/ 277 w 277"/>
                <a:gd name="T3" fmla="*/ 69 h 69"/>
                <a:gd name="T4" fmla="*/ 0 w 277"/>
                <a:gd name="T5" fmla="*/ 64 h 69"/>
                <a:gd name="T6" fmla="*/ 0 w 277"/>
                <a:gd name="T7" fmla="*/ 0 h 69"/>
                <a:gd name="T8" fmla="*/ 277 w 27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69">
                  <a:moveTo>
                    <a:pt x="277" y="0"/>
                  </a:moveTo>
                  <a:lnTo>
                    <a:pt x="277" y="69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Freeform 139"/>
            <p:cNvSpPr>
              <a:spLocks/>
            </p:cNvSpPr>
            <p:nvPr/>
          </p:nvSpPr>
          <p:spPr bwMode="auto">
            <a:xfrm>
              <a:off x="4783" y="2616"/>
              <a:ext cx="863" cy="91"/>
            </a:xfrm>
            <a:custGeom>
              <a:avLst/>
              <a:gdLst>
                <a:gd name="T0" fmla="*/ 863 w 863"/>
                <a:gd name="T1" fmla="*/ 0 h 91"/>
                <a:gd name="T2" fmla="*/ 863 w 863"/>
                <a:gd name="T3" fmla="*/ 73 h 91"/>
                <a:gd name="T4" fmla="*/ 0 w 863"/>
                <a:gd name="T5" fmla="*/ 91 h 91"/>
                <a:gd name="T6" fmla="*/ 0 w 863"/>
                <a:gd name="T7" fmla="*/ 32 h 91"/>
                <a:gd name="T8" fmla="*/ 863 w 863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3" h="91">
                  <a:moveTo>
                    <a:pt x="863" y="0"/>
                  </a:moveTo>
                  <a:lnTo>
                    <a:pt x="863" y="73"/>
                  </a:lnTo>
                  <a:lnTo>
                    <a:pt x="0" y="91"/>
                  </a:lnTo>
                  <a:lnTo>
                    <a:pt x="0" y="32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Freeform 140"/>
            <p:cNvSpPr>
              <a:spLocks/>
            </p:cNvSpPr>
            <p:nvPr/>
          </p:nvSpPr>
          <p:spPr bwMode="auto">
            <a:xfrm>
              <a:off x="4883" y="2920"/>
              <a:ext cx="241" cy="68"/>
            </a:xfrm>
            <a:custGeom>
              <a:avLst/>
              <a:gdLst>
                <a:gd name="T0" fmla="*/ 241 w 241"/>
                <a:gd name="T1" fmla="*/ 5 h 68"/>
                <a:gd name="T2" fmla="*/ 241 w 241"/>
                <a:gd name="T3" fmla="*/ 68 h 68"/>
                <a:gd name="T4" fmla="*/ 0 w 241"/>
                <a:gd name="T5" fmla="*/ 64 h 68"/>
                <a:gd name="T6" fmla="*/ 0 w 241"/>
                <a:gd name="T7" fmla="*/ 0 h 68"/>
                <a:gd name="T8" fmla="*/ 241 w 241"/>
                <a:gd name="T9" fmla="*/ 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68">
                  <a:moveTo>
                    <a:pt x="241" y="5"/>
                  </a:moveTo>
                  <a:lnTo>
                    <a:pt x="241" y="68"/>
                  </a:lnTo>
                  <a:lnTo>
                    <a:pt x="0" y="64"/>
                  </a:lnTo>
                  <a:lnTo>
                    <a:pt x="0" y="0"/>
                  </a:lnTo>
                  <a:lnTo>
                    <a:pt x="241" y="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Freeform 141"/>
            <p:cNvSpPr>
              <a:spLocks/>
            </p:cNvSpPr>
            <p:nvPr/>
          </p:nvSpPr>
          <p:spPr bwMode="auto">
            <a:xfrm>
              <a:off x="5106" y="2530"/>
              <a:ext cx="182" cy="77"/>
            </a:xfrm>
            <a:custGeom>
              <a:avLst/>
              <a:gdLst>
                <a:gd name="T0" fmla="*/ 182 w 182"/>
                <a:gd name="T1" fmla="*/ 0 h 77"/>
                <a:gd name="T2" fmla="*/ 182 w 182"/>
                <a:gd name="T3" fmla="*/ 68 h 77"/>
                <a:gd name="T4" fmla="*/ 0 w 182"/>
                <a:gd name="T5" fmla="*/ 77 h 77"/>
                <a:gd name="T6" fmla="*/ 4 w 182"/>
                <a:gd name="T7" fmla="*/ 77 h 77"/>
                <a:gd name="T8" fmla="*/ 4 w 182"/>
                <a:gd name="T9" fmla="*/ 9 h 77"/>
                <a:gd name="T10" fmla="*/ 182 w 182"/>
                <a:gd name="T1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2" h="77">
                  <a:moveTo>
                    <a:pt x="182" y="0"/>
                  </a:moveTo>
                  <a:lnTo>
                    <a:pt x="182" y="68"/>
                  </a:lnTo>
                  <a:lnTo>
                    <a:pt x="0" y="77"/>
                  </a:lnTo>
                  <a:lnTo>
                    <a:pt x="4" y="77"/>
                  </a:lnTo>
                  <a:lnTo>
                    <a:pt x="4" y="9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Freeform 142"/>
            <p:cNvSpPr>
              <a:spLocks/>
            </p:cNvSpPr>
            <p:nvPr/>
          </p:nvSpPr>
          <p:spPr bwMode="auto">
            <a:xfrm>
              <a:off x="3489" y="2716"/>
              <a:ext cx="1017" cy="309"/>
            </a:xfrm>
            <a:custGeom>
              <a:avLst/>
              <a:gdLst>
                <a:gd name="T0" fmla="*/ 5 w 1017"/>
                <a:gd name="T1" fmla="*/ 309 h 309"/>
                <a:gd name="T2" fmla="*/ 0 w 1017"/>
                <a:gd name="T3" fmla="*/ 291 h 309"/>
                <a:gd name="T4" fmla="*/ 218 w 1017"/>
                <a:gd name="T5" fmla="*/ 236 h 309"/>
                <a:gd name="T6" fmla="*/ 400 w 1017"/>
                <a:gd name="T7" fmla="*/ 127 h 309"/>
                <a:gd name="T8" fmla="*/ 618 w 1017"/>
                <a:gd name="T9" fmla="*/ 118 h 309"/>
                <a:gd name="T10" fmla="*/ 795 w 1017"/>
                <a:gd name="T11" fmla="*/ 9 h 309"/>
                <a:gd name="T12" fmla="*/ 1017 w 1017"/>
                <a:gd name="T13" fmla="*/ 0 h 309"/>
                <a:gd name="T14" fmla="*/ 1017 w 1017"/>
                <a:gd name="T15" fmla="*/ 18 h 309"/>
                <a:gd name="T16" fmla="*/ 799 w 1017"/>
                <a:gd name="T17" fmla="*/ 27 h 309"/>
                <a:gd name="T18" fmla="*/ 622 w 1017"/>
                <a:gd name="T19" fmla="*/ 136 h 309"/>
                <a:gd name="T20" fmla="*/ 404 w 1017"/>
                <a:gd name="T21" fmla="*/ 145 h 309"/>
                <a:gd name="T22" fmla="*/ 227 w 1017"/>
                <a:gd name="T23" fmla="*/ 254 h 309"/>
                <a:gd name="T24" fmla="*/ 5 w 1017"/>
                <a:gd name="T25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7" h="309">
                  <a:moveTo>
                    <a:pt x="5" y="309"/>
                  </a:moveTo>
                  <a:lnTo>
                    <a:pt x="0" y="291"/>
                  </a:lnTo>
                  <a:lnTo>
                    <a:pt x="218" y="236"/>
                  </a:lnTo>
                  <a:lnTo>
                    <a:pt x="400" y="127"/>
                  </a:lnTo>
                  <a:lnTo>
                    <a:pt x="618" y="118"/>
                  </a:lnTo>
                  <a:lnTo>
                    <a:pt x="795" y="9"/>
                  </a:lnTo>
                  <a:lnTo>
                    <a:pt x="1017" y="0"/>
                  </a:lnTo>
                  <a:lnTo>
                    <a:pt x="1017" y="18"/>
                  </a:lnTo>
                  <a:lnTo>
                    <a:pt x="799" y="27"/>
                  </a:lnTo>
                  <a:lnTo>
                    <a:pt x="622" y="136"/>
                  </a:lnTo>
                  <a:lnTo>
                    <a:pt x="404" y="145"/>
                  </a:lnTo>
                  <a:lnTo>
                    <a:pt x="227" y="254"/>
                  </a:lnTo>
                  <a:lnTo>
                    <a:pt x="5" y="309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Freeform 143"/>
            <p:cNvSpPr>
              <a:spLocks/>
            </p:cNvSpPr>
            <p:nvPr/>
          </p:nvSpPr>
          <p:spPr bwMode="auto">
            <a:xfrm>
              <a:off x="3480" y="2598"/>
              <a:ext cx="758" cy="431"/>
            </a:xfrm>
            <a:custGeom>
              <a:avLst/>
              <a:gdLst>
                <a:gd name="T0" fmla="*/ 9 w 758"/>
                <a:gd name="T1" fmla="*/ 431 h 431"/>
                <a:gd name="T2" fmla="*/ 0 w 758"/>
                <a:gd name="T3" fmla="*/ 413 h 431"/>
                <a:gd name="T4" fmla="*/ 177 w 758"/>
                <a:gd name="T5" fmla="*/ 331 h 431"/>
                <a:gd name="T6" fmla="*/ 286 w 758"/>
                <a:gd name="T7" fmla="*/ 204 h 431"/>
                <a:gd name="T8" fmla="*/ 468 w 758"/>
                <a:gd name="T9" fmla="*/ 168 h 431"/>
                <a:gd name="T10" fmla="*/ 577 w 758"/>
                <a:gd name="T11" fmla="*/ 41 h 431"/>
                <a:gd name="T12" fmla="*/ 758 w 758"/>
                <a:gd name="T13" fmla="*/ 0 h 431"/>
                <a:gd name="T14" fmla="*/ 758 w 758"/>
                <a:gd name="T15" fmla="*/ 18 h 431"/>
                <a:gd name="T16" fmla="*/ 586 w 758"/>
                <a:gd name="T17" fmla="*/ 54 h 431"/>
                <a:gd name="T18" fmla="*/ 477 w 758"/>
                <a:gd name="T19" fmla="*/ 182 h 431"/>
                <a:gd name="T20" fmla="*/ 295 w 758"/>
                <a:gd name="T21" fmla="*/ 218 h 431"/>
                <a:gd name="T22" fmla="*/ 191 w 758"/>
                <a:gd name="T23" fmla="*/ 345 h 431"/>
                <a:gd name="T24" fmla="*/ 9 w 758"/>
                <a:gd name="T25" fmla="*/ 43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58" h="431">
                  <a:moveTo>
                    <a:pt x="9" y="431"/>
                  </a:moveTo>
                  <a:lnTo>
                    <a:pt x="0" y="413"/>
                  </a:lnTo>
                  <a:lnTo>
                    <a:pt x="177" y="331"/>
                  </a:lnTo>
                  <a:lnTo>
                    <a:pt x="286" y="204"/>
                  </a:lnTo>
                  <a:lnTo>
                    <a:pt x="468" y="168"/>
                  </a:lnTo>
                  <a:lnTo>
                    <a:pt x="577" y="41"/>
                  </a:lnTo>
                  <a:lnTo>
                    <a:pt x="758" y="0"/>
                  </a:lnTo>
                  <a:lnTo>
                    <a:pt x="758" y="18"/>
                  </a:lnTo>
                  <a:lnTo>
                    <a:pt x="586" y="54"/>
                  </a:lnTo>
                  <a:lnTo>
                    <a:pt x="477" y="182"/>
                  </a:lnTo>
                  <a:lnTo>
                    <a:pt x="295" y="218"/>
                  </a:lnTo>
                  <a:lnTo>
                    <a:pt x="191" y="345"/>
                  </a:lnTo>
                  <a:lnTo>
                    <a:pt x="9" y="431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Freeform 144"/>
            <p:cNvSpPr>
              <a:spLocks/>
            </p:cNvSpPr>
            <p:nvPr/>
          </p:nvSpPr>
          <p:spPr bwMode="auto">
            <a:xfrm>
              <a:off x="3494" y="2820"/>
              <a:ext cx="813" cy="205"/>
            </a:xfrm>
            <a:custGeom>
              <a:avLst/>
              <a:gdLst>
                <a:gd name="T0" fmla="*/ 4 w 813"/>
                <a:gd name="T1" fmla="*/ 205 h 205"/>
                <a:gd name="T2" fmla="*/ 0 w 813"/>
                <a:gd name="T3" fmla="*/ 187 h 205"/>
                <a:gd name="T4" fmla="*/ 172 w 813"/>
                <a:gd name="T5" fmla="*/ 159 h 205"/>
                <a:gd name="T6" fmla="*/ 318 w 813"/>
                <a:gd name="T7" fmla="*/ 73 h 205"/>
                <a:gd name="T8" fmla="*/ 490 w 813"/>
                <a:gd name="T9" fmla="*/ 91 h 205"/>
                <a:gd name="T10" fmla="*/ 635 w 813"/>
                <a:gd name="T11" fmla="*/ 0 h 205"/>
                <a:gd name="T12" fmla="*/ 813 w 813"/>
                <a:gd name="T13" fmla="*/ 19 h 205"/>
                <a:gd name="T14" fmla="*/ 808 w 813"/>
                <a:gd name="T15" fmla="*/ 37 h 205"/>
                <a:gd name="T16" fmla="*/ 640 w 813"/>
                <a:gd name="T17" fmla="*/ 19 h 205"/>
                <a:gd name="T18" fmla="*/ 495 w 813"/>
                <a:gd name="T19" fmla="*/ 109 h 205"/>
                <a:gd name="T20" fmla="*/ 322 w 813"/>
                <a:gd name="T21" fmla="*/ 91 h 205"/>
                <a:gd name="T22" fmla="*/ 177 w 813"/>
                <a:gd name="T23" fmla="*/ 178 h 205"/>
                <a:gd name="T24" fmla="*/ 4 w 813"/>
                <a:gd name="T2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3" h="205">
                  <a:moveTo>
                    <a:pt x="4" y="205"/>
                  </a:moveTo>
                  <a:lnTo>
                    <a:pt x="0" y="187"/>
                  </a:lnTo>
                  <a:lnTo>
                    <a:pt x="172" y="159"/>
                  </a:lnTo>
                  <a:lnTo>
                    <a:pt x="318" y="73"/>
                  </a:lnTo>
                  <a:lnTo>
                    <a:pt x="490" y="91"/>
                  </a:lnTo>
                  <a:lnTo>
                    <a:pt x="635" y="0"/>
                  </a:lnTo>
                  <a:lnTo>
                    <a:pt x="813" y="19"/>
                  </a:lnTo>
                  <a:lnTo>
                    <a:pt x="808" y="37"/>
                  </a:lnTo>
                  <a:lnTo>
                    <a:pt x="640" y="19"/>
                  </a:lnTo>
                  <a:lnTo>
                    <a:pt x="495" y="109"/>
                  </a:lnTo>
                  <a:lnTo>
                    <a:pt x="322" y="91"/>
                  </a:lnTo>
                  <a:lnTo>
                    <a:pt x="177" y="178"/>
                  </a:lnTo>
                  <a:lnTo>
                    <a:pt x="4" y="20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0" name="Rectangle 145"/>
            <p:cNvSpPr>
              <a:spLocks noChangeArrowheads="1"/>
            </p:cNvSpPr>
            <p:nvPr/>
          </p:nvSpPr>
          <p:spPr bwMode="auto">
            <a:xfrm>
              <a:off x="3485" y="2562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Rectangle 146"/>
            <p:cNvSpPr>
              <a:spLocks noChangeArrowheads="1"/>
            </p:cNvSpPr>
            <p:nvPr/>
          </p:nvSpPr>
          <p:spPr bwMode="auto">
            <a:xfrm>
              <a:off x="3485" y="2643"/>
              <a:ext cx="68" cy="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2" name="Rectangle 147"/>
            <p:cNvSpPr>
              <a:spLocks noChangeArrowheads="1"/>
            </p:cNvSpPr>
            <p:nvPr/>
          </p:nvSpPr>
          <p:spPr bwMode="auto">
            <a:xfrm>
              <a:off x="3485" y="2730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3" name="Rectangle 148"/>
            <p:cNvSpPr>
              <a:spLocks noChangeArrowheads="1"/>
            </p:cNvSpPr>
            <p:nvPr/>
          </p:nvSpPr>
          <p:spPr bwMode="auto">
            <a:xfrm>
              <a:off x="3485" y="2811"/>
              <a:ext cx="68" cy="2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4" name="Rectangle 149"/>
            <p:cNvSpPr>
              <a:spLocks noChangeArrowheads="1"/>
            </p:cNvSpPr>
            <p:nvPr/>
          </p:nvSpPr>
          <p:spPr bwMode="auto">
            <a:xfrm>
              <a:off x="3485" y="2898"/>
              <a:ext cx="68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Rectangle 150"/>
            <p:cNvSpPr>
              <a:spLocks noChangeArrowheads="1"/>
            </p:cNvSpPr>
            <p:nvPr/>
          </p:nvSpPr>
          <p:spPr bwMode="auto">
            <a:xfrm>
              <a:off x="3485" y="3052"/>
              <a:ext cx="1021" cy="1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Freeform 151"/>
            <p:cNvSpPr>
              <a:spLocks/>
            </p:cNvSpPr>
            <p:nvPr/>
          </p:nvSpPr>
          <p:spPr bwMode="auto">
            <a:xfrm>
              <a:off x="2254" y="3547"/>
              <a:ext cx="327" cy="136"/>
            </a:xfrm>
            <a:custGeom>
              <a:avLst/>
              <a:gdLst>
                <a:gd name="T0" fmla="*/ 327 w 327"/>
                <a:gd name="T1" fmla="*/ 136 h 136"/>
                <a:gd name="T2" fmla="*/ 327 w 327"/>
                <a:gd name="T3" fmla="*/ 100 h 136"/>
                <a:gd name="T4" fmla="*/ 0 w 327"/>
                <a:gd name="T5" fmla="*/ 0 h 136"/>
                <a:gd name="T6" fmla="*/ 0 w 327"/>
                <a:gd name="T7" fmla="*/ 50 h 136"/>
                <a:gd name="T8" fmla="*/ 327 w 327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36">
                  <a:moveTo>
                    <a:pt x="327" y="136"/>
                  </a:moveTo>
                  <a:lnTo>
                    <a:pt x="327" y="10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27" y="13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Freeform 152"/>
            <p:cNvSpPr>
              <a:spLocks/>
            </p:cNvSpPr>
            <p:nvPr/>
          </p:nvSpPr>
          <p:spPr bwMode="auto">
            <a:xfrm>
              <a:off x="2254" y="3434"/>
              <a:ext cx="1194" cy="249"/>
            </a:xfrm>
            <a:custGeom>
              <a:avLst/>
              <a:gdLst>
                <a:gd name="T0" fmla="*/ 1194 w 1194"/>
                <a:gd name="T1" fmla="*/ 86 h 249"/>
                <a:gd name="T2" fmla="*/ 1194 w 1194"/>
                <a:gd name="T3" fmla="*/ 86 h 249"/>
                <a:gd name="T4" fmla="*/ 1194 w 1194"/>
                <a:gd name="T5" fmla="*/ 86 h 249"/>
                <a:gd name="T6" fmla="*/ 867 w 1194"/>
                <a:gd name="T7" fmla="*/ 0 h 249"/>
                <a:gd name="T8" fmla="*/ 0 w 1194"/>
                <a:gd name="T9" fmla="*/ 113 h 249"/>
                <a:gd name="T10" fmla="*/ 327 w 1194"/>
                <a:gd name="T11" fmla="*/ 213 h 249"/>
                <a:gd name="T12" fmla="*/ 327 w 1194"/>
                <a:gd name="T13" fmla="*/ 249 h 249"/>
                <a:gd name="T14" fmla="*/ 1194 w 1194"/>
                <a:gd name="T15" fmla="*/ 104 h 249"/>
                <a:gd name="T16" fmla="*/ 1194 w 1194"/>
                <a:gd name="T17" fmla="*/ 8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4" h="249">
                  <a:moveTo>
                    <a:pt x="1194" y="86"/>
                  </a:moveTo>
                  <a:lnTo>
                    <a:pt x="1194" y="86"/>
                  </a:lnTo>
                  <a:lnTo>
                    <a:pt x="1194" y="86"/>
                  </a:lnTo>
                  <a:lnTo>
                    <a:pt x="867" y="0"/>
                  </a:lnTo>
                  <a:lnTo>
                    <a:pt x="0" y="113"/>
                  </a:lnTo>
                  <a:lnTo>
                    <a:pt x="327" y="213"/>
                  </a:lnTo>
                  <a:lnTo>
                    <a:pt x="327" y="249"/>
                  </a:lnTo>
                  <a:lnTo>
                    <a:pt x="1194" y="104"/>
                  </a:lnTo>
                  <a:lnTo>
                    <a:pt x="1194" y="8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Freeform 153"/>
            <p:cNvSpPr>
              <a:spLocks/>
            </p:cNvSpPr>
            <p:nvPr/>
          </p:nvSpPr>
          <p:spPr bwMode="auto">
            <a:xfrm>
              <a:off x="5397" y="3547"/>
              <a:ext cx="331" cy="136"/>
            </a:xfrm>
            <a:custGeom>
              <a:avLst/>
              <a:gdLst>
                <a:gd name="T0" fmla="*/ 4 w 331"/>
                <a:gd name="T1" fmla="*/ 136 h 136"/>
                <a:gd name="T2" fmla="*/ 0 w 331"/>
                <a:gd name="T3" fmla="*/ 100 h 136"/>
                <a:gd name="T4" fmla="*/ 327 w 331"/>
                <a:gd name="T5" fmla="*/ 0 h 136"/>
                <a:gd name="T6" fmla="*/ 331 w 331"/>
                <a:gd name="T7" fmla="*/ 50 h 136"/>
                <a:gd name="T8" fmla="*/ 4 w 331"/>
                <a:gd name="T9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136">
                  <a:moveTo>
                    <a:pt x="4" y="136"/>
                  </a:moveTo>
                  <a:lnTo>
                    <a:pt x="0" y="100"/>
                  </a:lnTo>
                  <a:lnTo>
                    <a:pt x="327" y="0"/>
                  </a:lnTo>
                  <a:lnTo>
                    <a:pt x="331" y="50"/>
                  </a:lnTo>
                  <a:lnTo>
                    <a:pt x="4" y="136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Freeform 154"/>
            <p:cNvSpPr>
              <a:spLocks/>
            </p:cNvSpPr>
            <p:nvPr/>
          </p:nvSpPr>
          <p:spPr bwMode="auto">
            <a:xfrm>
              <a:off x="4529" y="3434"/>
              <a:ext cx="1195" cy="249"/>
            </a:xfrm>
            <a:custGeom>
              <a:avLst/>
              <a:gdLst>
                <a:gd name="T0" fmla="*/ 0 w 1195"/>
                <a:gd name="T1" fmla="*/ 86 h 249"/>
                <a:gd name="T2" fmla="*/ 0 w 1195"/>
                <a:gd name="T3" fmla="*/ 86 h 249"/>
                <a:gd name="T4" fmla="*/ 0 w 1195"/>
                <a:gd name="T5" fmla="*/ 86 h 249"/>
                <a:gd name="T6" fmla="*/ 323 w 1195"/>
                <a:gd name="T7" fmla="*/ 0 h 249"/>
                <a:gd name="T8" fmla="*/ 1195 w 1195"/>
                <a:gd name="T9" fmla="*/ 113 h 249"/>
                <a:gd name="T10" fmla="*/ 868 w 1195"/>
                <a:gd name="T11" fmla="*/ 213 h 249"/>
                <a:gd name="T12" fmla="*/ 872 w 1195"/>
                <a:gd name="T13" fmla="*/ 249 h 249"/>
                <a:gd name="T14" fmla="*/ 0 w 1195"/>
                <a:gd name="T15" fmla="*/ 104 h 249"/>
                <a:gd name="T16" fmla="*/ 0 w 1195"/>
                <a:gd name="T17" fmla="*/ 8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5" h="249">
                  <a:moveTo>
                    <a:pt x="0" y="86"/>
                  </a:moveTo>
                  <a:lnTo>
                    <a:pt x="0" y="86"/>
                  </a:lnTo>
                  <a:lnTo>
                    <a:pt x="0" y="86"/>
                  </a:lnTo>
                  <a:lnTo>
                    <a:pt x="323" y="0"/>
                  </a:lnTo>
                  <a:lnTo>
                    <a:pt x="1195" y="113"/>
                  </a:lnTo>
                  <a:lnTo>
                    <a:pt x="868" y="213"/>
                  </a:lnTo>
                  <a:lnTo>
                    <a:pt x="872" y="249"/>
                  </a:lnTo>
                  <a:lnTo>
                    <a:pt x="0" y="104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Freeform 155"/>
            <p:cNvSpPr>
              <a:spLocks/>
            </p:cNvSpPr>
            <p:nvPr/>
          </p:nvSpPr>
          <p:spPr bwMode="auto">
            <a:xfrm>
              <a:off x="3448" y="3393"/>
              <a:ext cx="91" cy="140"/>
            </a:xfrm>
            <a:custGeom>
              <a:avLst/>
              <a:gdLst>
                <a:gd name="T0" fmla="*/ 91 w 91"/>
                <a:gd name="T1" fmla="*/ 140 h 140"/>
                <a:gd name="T2" fmla="*/ 91 w 91"/>
                <a:gd name="T3" fmla="*/ 104 h 140"/>
                <a:gd name="T4" fmla="*/ 0 w 91"/>
                <a:gd name="T5" fmla="*/ 0 h 140"/>
                <a:gd name="T6" fmla="*/ 0 w 91"/>
                <a:gd name="T7" fmla="*/ 54 h 140"/>
                <a:gd name="T8" fmla="*/ 91 w 91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140">
                  <a:moveTo>
                    <a:pt x="91" y="140"/>
                  </a:moveTo>
                  <a:lnTo>
                    <a:pt x="91" y="104"/>
                  </a:lnTo>
                  <a:lnTo>
                    <a:pt x="0" y="0"/>
                  </a:lnTo>
                  <a:lnTo>
                    <a:pt x="0" y="54"/>
                  </a:lnTo>
                  <a:lnTo>
                    <a:pt x="91" y="1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Freeform 156"/>
            <p:cNvSpPr>
              <a:spLocks/>
            </p:cNvSpPr>
            <p:nvPr/>
          </p:nvSpPr>
          <p:spPr bwMode="auto">
            <a:xfrm>
              <a:off x="4434" y="3393"/>
              <a:ext cx="95" cy="140"/>
            </a:xfrm>
            <a:custGeom>
              <a:avLst/>
              <a:gdLst>
                <a:gd name="T0" fmla="*/ 4 w 95"/>
                <a:gd name="T1" fmla="*/ 140 h 140"/>
                <a:gd name="T2" fmla="*/ 0 w 95"/>
                <a:gd name="T3" fmla="*/ 104 h 140"/>
                <a:gd name="T4" fmla="*/ 95 w 95"/>
                <a:gd name="T5" fmla="*/ 0 h 140"/>
                <a:gd name="T6" fmla="*/ 95 w 95"/>
                <a:gd name="T7" fmla="*/ 54 h 140"/>
                <a:gd name="T8" fmla="*/ 4 w 95"/>
                <a:gd name="T9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40">
                  <a:moveTo>
                    <a:pt x="4" y="140"/>
                  </a:moveTo>
                  <a:lnTo>
                    <a:pt x="0" y="104"/>
                  </a:lnTo>
                  <a:lnTo>
                    <a:pt x="95" y="0"/>
                  </a:lnTo>
                  <a:lnTo>
                    <a:pt x="95" y="54"/>
                  </a:lnTo>
                  <a:lnTo>
                    <a:pt x="4" y="14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2" name="Freeform 157"/>
            <p:cNvSpPr>
              <a:spLocks/>
            </p:cNvSpPr>
            <p:nvPr/>
          </p:nvSpPr>
          <p:spPr bwMode="auto">
            <a:xfrm>
              <a:off x="3448" y="3393"/>
              <a:ext cx="1081" cy="104"/>
            </a:xfrm>
            <a:custGeom>
              <a:avLst/>
              <a:gdLst>
                <a:gd name="T0" fmla="*/ 986 w 1081"/>
                <a:gd name="T1" fmla="*/ 104 h 104"/>
                <a:gd name="T2" fmla="*/ 91 w 1081"/>
                <a:gd name="T3" fmla="*/ 104 h 104"/>
                <a:gd name="T4" fmla="*/ 0 w 1081"/>
                <a:gd name="T5" fmla="*/ 0 h 104"/>
                <a:gd name="T6" fmla="*/ 1081 w 1081"/>
                <a:gd name="T7" fmla="*/ 0 h 104"/>
                <a:gd name="T8" fmla="*/ 986 w 1081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1" h="104">
                  <a:moveTo>
                    <a:pt x="986" y="104"/>
                  </a:moveTo>
                  <a:lnTo>
                    <a:pt x="91" y="104"/>
                  </a:lnTo>
                  <a:lnTo>
                    <a:pt x="0" y="0"/>
                  </a:lnTo>
                  <a:lnTo>
                    <a:pt x="1081" y="0"/>
                  </a:lnTo>
                  <a:lnTo>
                    <a:pt x="986" y="10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3" name="Freeform 158"/>
            <p:cNvSpPr>
              <a:spLocks/>
            </p:cNvSpPr>
            <p:nvPr/>
          </p:nvSpPr>
          <p:spPr bwMode="auto">
            <a:xfrm>
              <a:off x="3539" y="3497"/>
              <a:ext cx="899" cy="36"/>
            </a:xfrm>
            <a:custGeom>
              <a:avLst/>
              <a:gdLst>
                <a:gd name="T0" fmla="*/ 895 w 899"/>
                <a:gd name="T1" fmla="*/ 0 h 36"/>
                <a:gd name="T2" fmla="*/ 0 w 899"/>
                <a:gd name="T3" fmla="*/ 0 h 36"/>
                <a:gd name="T4" fmla="*/ 0 w 899"/>
                <a:gd name="T5" fmla="*/ 36 h 36"/>
                <a:gd name="T6" fmla="*/ 899 w 899"/>
                <a:gd name="T7" fmla="*/ 36 h 36"/>
                <a:gd name="T8" fmla="*/ 895 w 899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9" h="36">
                  <a:moveTo>
                    <a:pt x="895" y="0"/>
                  </a:moveTo>
                  <a:lnTo>
                    <a:pt x="0" y="0"/>
                  </a:lnTo>
                  <a:lnTo>
                    <a:pt x="0" y="36"/>
                  </a:lnTo>
                  <a:lnTo>
                    <a:pt x="899" y="36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4" name="Freeform 159"/>
            <p:cNvSpPr>
              <a:spLocks/>
            </p:cNvSpPr>
            <p:nvPr/>
          </p:nvSpPr>
          <p:spPr bwMode="auto">
            <a:xfrm>
              <a:off x="3898" y="3574"/>
              <a:ext cx="200" cy="91"/>
            </a:xfrm>
            <a:custGeom>
              <a:avLst/>
              <a:gdLst>
                <a:gd name="T0" fmla="*/ 35 w 44"/>
                <a:gd name="T1" fmla="*/ 11 h 20"/>
                <a:gd name="T2" fmla="*/ 22 w 44"/>
                <a:gd name="T3" fmla="*/ 0 h 20"/>
                <a:gd name="T4" fmla="*/ 9 w 44"/>
                <a:gd name="T5" fmla="*/ 11 h 20"/>
                <a:gd name="T6" fmla="*/ 0 w 44"/>
                <a:gd name="T7" fmla="*/ 15 h 20"/>
                <a:gd name="T8" fmla="*/ 10 w 44"/>
                <a:gd name="T9" fmla="*/ 19 h 20"/>
                <a:gd name="T10" fmla="*/ 22 w 44"/>
                <a:gd name="T11" fmla="*/ 20 h 20"/>
                <a:gd name="T12" fmla="*/ 35 w 44"/>
                <a:gd name="T13" fmla="*/ 19 h 20"/>
                <a:gd name="T14" fmla="*/ 44 w 44"/>
                <a:gd name="T15" fmla="*/ 15 h 20"/>
                <a:gd name="T16" fmla="*/ 35 w 44"/>
                <a:gd name="T1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0">
                  <a:moveTo>
                    <a:pt x="35" y="11"/>
                  </a:moveTo>
                  <a:cubicBezTo>
                    <a:pt x="34" y="5"/>
                    <a:pt x="29" y="0"/>
                    <a:pt x="22" y="0"/>
                  </a:cubicBezTo>
                  <a:cubicBezTo>
                    <a:pt x="16" y="0"/>
                    <a:pt x="10" y="5"/>
                    <a:pt x="9" y="11"/>
                  </a:cubicBezTo>
                  <a:cubicBezTo>
                    <a:pt x="4" y="12"/>
                    <a:pt x="0" y="13"/>
                    <a:pt x="0" y="15"/>
                  </a:cubicBezTo>
                  <a:cubicBezTo>
                    <a:pt x="0" y="16"/>
                    <a:pt x="4" y="18"/>
                    <a:pt x="10" y="19"/>
                  </a:cubicBezTo>
                  <a:cubicBezTo>
                    <a:pt x="13" y="19"/>
                    <a:pt x="18" y="20"/>
                    <a:pt x="22" y="20"/>
                  </a:cubicBezTo>
                  <a:cubicBezTo>
                    <a:pt x="27" y="20"/>
                    <a:pt x="31" y="19"/>
                    <a:pt x="35" y="19"/>
                  </a:cubicBezTo>
                  <a:cubicBezTo>
                    <a:pt x="41" y="18"/>
                    <a:pt x="44" y="17"/>
                    <a:pt x="44" y="15"/>
                  </a:cubicBezTo>
                  <a:cubicBezTo>
                    <a:pt x="44" y="13"/>
                    <a:pt x="41" y="12"/>
                    <a:pt x="35" y="11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5" name="Rectangle 160"/>
            <p:cNvSpPr>
              <a:spLocks noChangeArrowheads="1"/>
            </p:cNvSpPr>
            <p:nvPr/>
          </p:nvSpPr>
          <p:spPr bwMode="auto">
            <a:xfrm>
              <a:off x="3335" y="1571"/>
              <a:ext cx="1321" cy="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6" name="Rectangle 161"/>
            <p:cNvSpPr>
              <a:spLocks noChangeArrowheads="1"/>
            </p:cNvSpPr>
            <p:nvPr/>
          </p:nvSpPr>
          <p:spPr bwMode="auto">
            <a:xfrm>
              <a:off x="3335" y="1571"/>
              <a:ext cx="1321" cy="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Freeform 162"/>
            <p:cNvSpPr>
              <a:spLocks/>
            </p:cNvSpPr>
            <p:nvPr/>
          </p:nvSpPr>
          <p:spPr bwMode="auto">
            <a:xfrm>
              <a:off x="3998" y="1921"/>
              <a:ext cx="240" cy="259"/>
            </a:xfrm>
            <a:custGeom>
              <a:avLst/>
              <a:gdLst>
                <a:gd name="T0" fmla="*/ 3 w 53"/>
                <a:gd name="T1" fmla="*/ 57 h 57"/>
                <a:gd name="T2" fmla="*/ 40 w 53"/>
                <a:gd name="T3" fmla="*/ 40 h 57"/>
                <a:gd name="T4" fmla="*/ 53 w 53"/>
                <a:gd name="T5" fmla="*/ 19 h 57"/>
                <a:gd name="T6" fmla="*/ 0 w 53"/>
                <a:gd name="T7" fmla="*/ 0 h 57"/>
                <a:gd name="T8" fmla="*/ 3 w 53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7">
                  <a:moveTo>
                    <a:pt x="3" y="57"/>
                  </a:moveTo>
                  <a:cubicBezTo>
                    <a:pt x="17" y="56"/>
                    <a:pt x="30" y="50"/>
                    <a:pt x="40" y="40"/>
                  </a:cubicBezTo>
                  <a:cubicBezTo>
                    <a:pt x="46" y="34"/>
                    <a:pt x="51" y="27"/>
                    <a:pt x="53" y="1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57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Freeform 163"/>
            <p:cNvSpPr>
              <a:spLocks/>
            </p:cNvSpPr>
            <p:nvPr/>
          </p:nvSpPr>
          <p:spPr bwMode="auto">
            <a:xfrm>
              <a:off x="3898" y="1921"/>
              <a:ext cx="113" cy="259"/>
            </a:xfrm>
            <a:custGeom>
              <a:avLst/>
              <a:gdLst>
                <a:gd name="T0" fmla="*/ 0 w 25"/>
                <a:gd name="T1" fmla="*/ 52 h 57"/>
                <a:gd name="T2" fmla="*/ 25 w 25"/>
                <a:gd name="T3" fmla="*/ 57 h 57"/>
                <a:gd name="T4" fmla="*/ 22 w 25"/>
                <a:gd name="T5" fmla="*/ 0 h 57"/>
                <a:gd name="T6" fmla="*/ 0 w 25"/>
                <a:gd name="T7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57">
                  <a:moveTo>
                    <a:pt x="0" y="52"/>
                  </a:moveTo>
                  <a:cubicBezTo>
                    <a:pt x="8" y="56"/>
                    <a:pt x="17" y="57"/>
                    <a:pt x="25" y="57"/>
                  </a:cubicBezTo>
                  <a:cubicBezTo>
                    <a:pt x="22" y="0"/>
                    <a:pt x="22" y="0"/>
                    <a:pt x="22" y="0"/>
                  </a:cubicBezTo>
                  <a:lnTo>
                    <a:pt x="0" y="5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Freeform 164"/>
            <p:cNvSpPr>
              <a:spLocks/>
            </p:cNvSpPr>
            <p:nvPr/>
          </p:nvSpPr>
          <p:spPr bwMode="auto">
            <a:xfrm>
              <a:off x="3998" y="1662"/>
              <a:ext cx="277" cy="345"/>
            </a:xfrm>
            <a:custGeom>
              <a:avLst/>
              <a:gdLst>
                <a:gd name="T0" fmla="*/ 53 w 61"/>
                <a:gd name="T1" fmla="*/ 76 h 76"/>
                <a:gd name="T2" fmla="*/ 40 w 61"/>
                <a:gd name="T3" fmla="*/ 17 h 76"/>
                <a:gd name="T4" fmla="*/ 1 w 61"/>
                <a:gd name="T5" fmla="*/ 0 h 76"/>
                <a:gd name="T6" fmla="*/ 0 w 61"/>
                <a:gd name="T7" fmla="*/ 57 h 76"/>
                <a:gd name="T8" fmla="*/ 53 w 61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6">
                  <a:moveTo>
                    <a:pt x="53" y="76"/>
                  </a:moveTo>
                  <a:cubicBezTo>
                    <a:pt x="61" y="56"/>
                    <a:pt x="56" y="33"/>
                    <a:pt x="40" y="17"/>
                  </a:cubicBezTo>
                  <a:cubicBezTo>
                    <a:pt x="29" y="6"/>
                    <a:pt x="15" y="0"/>
                    <a:pt x="1" y="0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53" y="76"/>
                    <a:pt x="53" y="76"/>
                    <a:pt x="53" y="76"/>
                  </a:cubicBezTo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Freeform 165"/>
            <p:cNvSpPr>
              <a:spLocks/>
            </p:cNvSpPr>
            <p:nvPr/>
          </p:nvSpPr>
          <p:spPr bwMode="auto">
            <a:xfrm>
              <a:off x="3816" y="1921"/>
              <a:ext cx="182" cy="236"/>
            </a:xfrm>
            <a:custGeom>
              <a:avLst/>
              <a:gdLst>
                <a:gd name="T0" fmla="*/ 40 w 40"/>
                <a:gd name="T1" fmla="*/ 0 h 52"/>
                <a:gd name="T2" fmla="*/ 0 w 40"/>
                <a:gd name="T3" fmla="*/ 40 h 52"/>
                <a:gd name="T4" fmla="*/ 18 w 40"/>
                <a:gd name="T5" fmla="*/ 52 h 52"/>
                <a:gd name="T6" fmla="*/ 40 w 40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2">
                  <a:moveTo>
                    <a:pt x="4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5" y="45"/>
                    <a:pt x="12" y="50"/>
                    <a:pt x="18" y="5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Freeform 166"/>
            <p:cNvSpPr>
              <a:spLocks/>
            </p:cNvSpPr>
            <p:nvPr/>
          </p:nvSpPr>
          <p:spPr bwMode="auto">
            <a:xfrm>
              <a:off x="3921" y="1662"/>
              <a:ext cx="81" cy="259"/>
            </a:xfrm>
            <a:custGeom>
              <a:avLst/>
              <a:gdLst>
                <a:gd name="T0" fmla="*/ 18 w 18"/>
                <a:gd name="T1" fmla="*/ 0 h 57"/>
                <a:gd name="T2" fmla="*/ 0 w 18"/>
                <a:gd name="T3" fmla="*/ 3 h 57"/>
                <a:gd name="T4" fmla="*/ 17 w 18"/>
                <a:gd name="T5" fmla="*/ 57 h 57"/>
                <a:gd name="T6" fmla="*/ 18 w 18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57">
                  <a:moveTo>
                    <a:pt x="18" y="0"/>
                  </a:moveTo>
                  <a:cubicBezTo>
                    <a:pt x="12" y="0"/>
                    <a:pt x="5" y="1"/>
                    <a:pt x="0" y="3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Freeform 167"/>
            <p:cNvSpPr>
              <a:spLocks/>
            </p:cNvSpPr>
            <p:nvPr/>
          </p:nvSpPr>
          <p:spPr bwMode="auto">
            <a:xfrm>
              <a:off x="3716" y="1676"/>
              <a:ext cx="282" cy="427"/>
            </a:xfrm>
            <a:custGeom>
              <a:avLst/>
              <a:gdLst>
                <a:gd name="T0" fmla="*/ 45 w 62"/>
                <a:gd name="T1" fmla="*/ 0 h 94"/>
                <a:gd name="T2" fmla="*/ 22 w 62"/>
                <a:gd name="T3" fmla="*/ 14 h 94"/>
                <a:gd name="T4" fmla="*/ 22 w 62"/>
                <a:gd name="T5" fmla="*/ 94 h 94"/>
                <a:gd name="T6" fmla="*/ 62 w 62"/>
                <a:gd name="T7" fmla="*/ 54 h 94"/>
                <a:gd name="T8" fmla="*/ 45 w 62"/>
                <a:gd name="T9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94">
                  <a:moveTo>
                    <a:pt x="45" y="0"/>
                  </a:moveTo>
                  <a:cubicBezTo>
                    <a:pt x="36" y="3"/>
                    <a:pt x="29" y="7"/>
                    <a:pt x="22" y="14"/>
                  </a:cubicBezTo>
                  <a:cubicBezTo>
                    <a:pt x="0" y="36"/>
                    <a:pt x="0" y="72"/>
                    <a:pt x="22" y="94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45" y="0"/>
                    <a:pt x="45" y="0"/>
                    <a:pt x="45" y="0"/>
                  </a:cubicBezTo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Freeform 168"/>
            <p:cNvSpPr>
              <a:spLocks/>
            </p:cNvSpPr>
            <p:nvPr/>
          </p:nvSpPr>
          <p:spPr bwMode="auto">
            <a:xfrm>
              <a:off x="3335" y="1571"/>
              <a:ext cx="1321" cy="182"/>
            </a:xfrm>
            <a:custGeom>
              <a:avLst/>
              <a:gdLst>
                <a:gd name="T0" fmla="*/ 291 w 291"/>
                <a:gd name="T1" fmla="*/ 0 h 40"/>
                <a:gd name="T2" fmla="*/ 0 w 291"/>
                <a:gd name="T3" fmla="*/ 0 h 40"/>
                <a:gd name="T4" fmla="*/ 0 w 291"/>
                <a:gd name="T5" fmla="*/ 40 h 40"/>
                <a:gd name="T6" fmla="*/ 103 w 291"/>
                <a:gd name="T7" fmla="*/ 40 h 40"/>
                <a:gd name="T8" fmla="*/ 106 w 291"/>
                <a:gd name="T9" fmla="*/ 37 h 40"/>
                <a:gd name="T10" fmla="*/ 129 w 291"/>
                <a:gd name="T11" fmla="*/ 23 h 40"/>
                <a:gd name="T12" fmla="*/ 129 w 291"/>
                <a:gd name="T13" fmla="*/ 23 h 40"/>
                <a:gd name="T14" fmla="*/ 146 w 291"/>
                <a:gd name="T15" fmla="*/ 20 h 40"/>
                <a:gd name="T16" fmla="*/ 147 w 291"/>
                <a:gd name="T17" fmla="*/ 20 h 40"/>
                <a:gd name="T18" fmla="*/ 146 w 291"/>
                <a:gd name="T19" fmla="*/ 40 h 40"/>
                <a:gd name="T20" fmla="*/ 147 w 291"/>
                <a:gd name="T21" fmla="*/ 20 h 40"/>
                <a:gd name="T22" fmla="*/ 186 w 291"/>
                <a:gd name="T23" fmla="*/ 37 h 40"/>
                <a:gd name="T24" fmla="*/ 189 w 291"/>
                <a:gd name="T25" fmla="*/ 40 h 40"/>
                <a:gd name="T26" fmla="*/ 291 w 291"/>
                <a:gd name="T27" fmla="*/ 40 h 40"/>
                <a:gd name="T28" fmla="*/ 291 w 291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91" h="40">
                  <a:moveTo>
                    <a:pt x="2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4" y="39"/>
                    <a:pt x="105" y="38"/>
                    <a:pt x="106" y="37"/>
                  </a:cubicBezTo>
                  <a:cubicBezTo>
                    <a:pt x="113" y="30"/>
                    <a:pt x="120" y="26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34" y="21"/>
                    <a:pt x="140" y="20"/>
                    <a:pt x="146" y="20"/>
                  </a:cubicBezTo>
                  <a:cubicBezTo>
                    <a:pt x="146" y="20"/>
                    <a:pt x="146" y="20"/>
                    <a:pt x="147" y="2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7" y="20"/>
                    <a:pt x="147" y="20"/>
                    <a:pt x="147" y="20"/>
                  </a:cubicBezTo>
                  <a:cubicBezTo>
                    <a:pt x="161" y="20"/>
                    <a:pt x="175" y="26"/>
                    <a:pt x="186" y="37"/>
                  </a:cubicBezTo>
                  <a:cubicBezTo>
                    <a:pt x="187" y="38"/>
                    <a:pt x="188" y="39"/>
                    <a:pt x="189" y="40"/>
                  </a:cubicBezTo>
                  <a:cubicBezTo>
                    <a:pt x="291" y="40"/>
                    <a:pt x="291" y="40"/>
                    <a:pt x="291" y="40"/>
                  </a:cubicBezTo>
                  <a:cubicBezTo>
                    <a:pt x="291" y="0"/>
                    <a:pt x="291" y="0"/>
                    <a:pt x="291" y="0"/>
                  </a:cubicBezTo>
                </a:path>
              </a:pathLst>
            </a:custGeom>
            <a:solidFill>
              <a:srgbClr val="9191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4" name="Freeform 169"/>
            <p:cNvSpPr>
              <a:spLocks/>
            </p:cNvSpPr>
            <p:nvPr/>
          </p:nvSpPr>
          <p:spPr bwMode="auto">
            <a:xfrm>
              <a:off x="3998" y="1662"/>
              <a:ext cx="195" cy="91"/>
            </a:xfrm>
            <a:custGeom>
              <a:avLst/>
              <a:gdLst>
                <a:gd name="T0" fmla="*/ 1 w 43"/>
                <a:gd name="T1" fmla="*/ 0 h 20"/>
                <a:gd name="T2" fmla="*/ 0 w 43"/>
                <a:gd name="T3" fmla="*/ 20 h 20"/>
                <a:gd name="T4" fmla="*/ 43 w 43"/>
                <a:gd name="T5" fmla="*/ 20 h 20"/>
                <a:gd name="T6" fmla="*/ 40 w 43"/>
                <a:gd name="T7" fmla="*/ 17 h 20"/>
                <a:gd name="T8" fmla="*/ 1 w 43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20">
                  <a:moveTo>
                    <a:pt x="1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19"/>
                    <a:pt x="41" y="18"/>
                    <a:pt x="40" y="17"/>
                  </a:cubicBezTo>
                  <a:cubicBezTo>
                    <a:pt x="29" y="6"/>
                    <a:pt x="15" y="0"/>
                    <a:pt x="1" y="0"/>
                  </a:cubicBezTo>
                </a:path>
              </a:pathLst>
            </a:custGeom>
            <a:solidFill>
              <a:srgbClr val="4A3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5" name="Freeform 170"/>
            <p:cNvSpPr>
              <a:spLocks/>
            </p:cNvSpPr>
            <p:nvPr/>
          </p:nvSpPr>
          <p:spPr bwMode="auto">
            <a:xfrm>
              <a:off x="3921" y="1662"/>
              <a:ext cx="81" cy="91"/>
            </a:xfrm>
            <a:custGeom>
              <a:avLst/>
              <a:gdLst>
                <a:gd name="T0" fmla="*/ 17 w 18"/>
                <a:gd name="T1" fmla="*/ 0 h 20"/>
                <a:gd name="T2" fmla="*/ 0 w 18"/>
                <a:gd name="T3" fmla="*/ 3 h 20"/>
                <a:gd name="T4" fmla="*/ 5 w 18"/>
                <a:gd name="T5" fmla="*/ 20 h 20"/>
                <a:gd name="T6" fmla="*/ 17 w 18"/>
                <a:gd name="T7" fmla="*/ 20 h 20"/>
                <a:gd name="T8" fmla="*/ 18 w 18"/>
                <a:gd name="T9" fmla="*/ 0 h 20"/>
                <a:gd name="T10" fmla="*/ 17 w 18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20">
                  <a:moveTo>
                    <a:pt x="17" y="0"/>
                  </a:moveTo>
                  <a:cubicBezTo>
                    <a:pt x="11" y="0"/>
                    <a:pt x="5" y="1"/>
                    <a:pt x="0" y="3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</a:path>
              </a:pathLst>
            </a:custGeom>
            <a:solidFill>
              <a:srgbClr val="2861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6" name="Freeform 171"/>
            <p:cNvSpPr>
              <a:spLocks/>
            </p:cNvSpPr>
            <p:nvPr/>
          </p:nvSpPr>
          <p:spPr bwMode="auto">
            <a:xfrm>
              <a:off x="3802" y="1676"/>
              <a:ext cx="141" cy="77"/>
            </a:xfrm>
            <a:custGeom>
              <a:avLst/>
              <a:gdLst>
                <a:gd name="T0" fmla="*/ 26 w 31"/>
                <a:gd name="T1" fmla="*/ 0 h 17"/>
                <a:gd name="T2" fmla="*/ 3 w 31"/>
                <a:gd name="T3" fmla="*/ 14 h 17"/>
                <a:gd name="T4" fmla="*/ 0 w 31"/>
                <a:gd name="T5" fmla="*/ 17 h 17"/>
                <a:gd name="T6" fmla="*/ 31 w 31"/>
                <a:gd name="T7" fmla="*/ 17 h 17"/>
                <a:gd name="T8" fmla="*/ 26 w 31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7">
                  <a:moveTo>
                    <a:pt x="26" y="0"/>
                  </a:moveTo>
                  <a:cubicBezTo>
                    <a:pt x="17" y="3"/>
                    <a:pt x="10" y="7"/>
                    <a:pt x="3" y="14"/>
                  </a:cubicBezTo>
                  <a:cubicBezTo>
                    <a:pt x="2" y="15"/>
                    <a:pt x="1" y="16"/>
                    <a:pt x="0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26" y="0"/>
                    <a:pt x="26" y="0"/>
                    <a:pt x="26" y="0"/>
                  </a:cubicBezTo>
                </a:path>
              </a:pathLst>
            </a:custGeom>
            <a:solidFill>
              <a:srgbClr val="2886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7" name="Freeform 172"/>
            <p:cNvSpPr>
              <a:spLocks/>
            </p:cNvSpPr>
            <p:nvPr/>
          </p:nvSpPr>
          <p:spPr bwMode="auto">
            <a:xfrm>
              <a:off x="4361" y="1935"/>
              <a:ext cx="95" cy="100"/>
            </a:xfrm>
            <a:custGeom>
              <a:avLst/>
              <a:gdLst>
                <a:gd name="T0" fmla="*/ 20 w 21"/>
                <a:gd name="T1" fmla="*/ 0 h 22"/>
                <a:gd name="T2" fmla="*/ 5 w 21"/>
                <a:gd name="T3" fmla="*/ 7 h 22"/>
                <a:gd name="T4" fmla="*/ 0 w 21"/>
                <a:gd name="T5" fmla="*/ 15 h 22"/>
                <a:gd name="T6" fmla="*/ 21 w 21"/>
                <a:gd name="T7" fmla="*/ 22 h 22"/>
                <a:gd name="T8" fmla="*/ 20 w 2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20" y="0"/>
                  </a:moveTo>
                  <a:cubicBezTo>
                    <a:pt x="14" y="1"/>
                    <a:pt x="9" y="3"/>
                    <a:pt x="5" y="7"/>
                  </a:cubicBezTo>
                  <a:cubicBezTo>
                    <a:pt x="3" y="9"/>
                    <a:pt x="1" y="12"/>
                    <a:pt x="0" y="15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8" name="Freeform 173"/>
            <p:cNvSpPr>
              <a:spLocks/>
            </p:cNvSpPr>
            <p:nvPr/>
          </p:nvSpPr>
          <p:spPr bwMode="auto">
            <a:xfrm>
              <a:off x="4452" y="1935"/>
              <a:ext cx="41" cy="100"/>
            </a:xfrm>
            <a:custGeom>
              <a:avLst/>
              <a:gdLst>
                <a:gd name="T0" fmla="*/ 9 w 9"/>
                <a:gd name="T1" fmla="*/ 2 h 22"/>
                <a:gd name="T2" fmla="*/ 0 w 9"/>
                <a:gd name="T3" fmla="*/ 0 h 22"/>
                <a:gd name="T4" fmla="*/ 1 w 9"/>
                <a:gd name="T5" fmla="*/ 22 h 22"/>
                <a:gd name="T6" fmla="*/ 9 w 9"/>
                <a:gd name="T7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9" y="2"/>
                  </a:moveTo>
                  <a:cubicBezTo>
                    <a:pt x="6" y="1"/>
                    <a:pt x="3" y="0"/>
                    <a:pt x="0" y="0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9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Freeform 174"/>
            <p:cNvSpPr>
              <a:spLocks/>
            </p:cNvSpPr>
            <p:nvPr/>
          </p:nvSpPr>
          <p:spPr bwMode="auto">
            <a:xfrm>
              <a:off x="4347" y="2003"/>
              <a:ext cx="109" cy="132"/>
            </a:xfrm>
            <a:custGeom>
              <a:avLst/>
              <a:gdLst>
                <a:gd name="T0" fmla="*/ 3 w 24"/>
                <a:gd name="T1" fmla="*/ 0 h 29"/>
                <a:gd name="T2" fmla="*/ 8 w 24"/>
                <a:gd name="T3" fmla="*/ 23 h 29"/>
                <a:gd name="T4" fmla="*/ 24 w 24"/>
                <a:gd name="T5" fmla="*/ 29 h 29"/>
                <a:gd name="T6" fmla="*/ 24 w 24"/>
                <a:gd name="T7" fmla="*/ 7 h 29"/>
                <a:gd name="T8" fmla="*/ 3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0"/>
                  </a:moveTo>
                  <a:cubicBezTo>
                    <a:pt x="0" y="8"/>
                    <a:pt x="2" y="17"/>
                    <a:pt x="8" y="23"/>
                  </a:cubicBezTo>
                  <a:cubicBezTo>
                    <a:pt x="12" y="27"/>
                    <a:pt x="18" y="29"/>
                    <a:pt x="24" y="29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Freeform 175"/>
            <p:cNvSpPr>
              <a:spLocks/>
            </p:cNvSpPr>
            <p:nvPr/>
          </p:nvSpPr>
          <p:spPr bwMode="auto">
            <a:xfrm>
              <a:off x="4456" y="1944"/>
              <a:ext cx="69" cy="91"/>
            </a:xfrm>
            <a:custGeom>
              <a:avLst/>
              <a:gdLst>
                <a:gd name="T0" fmla="*/ 0 w 15"/>
                <a:gd name="T1" fmla="*/ 20 h 20"/>
                <a:gd name="T2" fmla="*/ 15 w 15"/>
                <a:gd name="T3" fmla="*/ 5 h 20"/>
                <a:gd name="T4" fmla="*/ 8 w 15"/>
                <a:gd name="T5" fmla="*/ 0 h 20"/>
                <a:gd name="T6" fmla="*/ 0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0" y="20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3" y="3"/>
                    <a:pt x="11" y="1"/>
                    <a:pt x="8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Freeform 176"/>
            <p:cNvSpPr>
              <a:spLocks/>
            </p:cNvSpPr>
            <p:nvPr/>
          </p:nvSpPr>
          <p:spPr bwMode="auto">
            <a:xfrm>
              <a:off x="4456" y="2035"/>
              <a:ext cx="32" cy="100"/>
            </a:xfrm>
            <a:custGeom>
              <a:avLst/>
              <a:gdLst>
                <a:gd name="T0" fmla="*/ 0 w 7"/>
                <a:gd name="T1" fmla="*/ 22 h 22"/>
                <a:gd name="T2" fmla="*/ 7 w 7"/>
                <a:gd name="T3" fmla="*/ 21 h 22"/>
                <a:gd name="T4" fmla="*/ 0 w 7"/>
                <a:gd name="T5" fmla="*/ 0 h 22"/>
                <a:gd name="T6" fmla="*/ 0 w 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cubicBezTo>
                    <a:pt x="2" y="22"/>
                    <a:pt x="4" y="22"/>
                    <a:pt x="7" y="2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Freeform 177"/>
            <p:cNvSpPr>
              <a:spLocks/>
            </p:cNvSpPr>
            <p:nvPr/>
          </p:nvSpPr>
          <p:spPr bwMode="auto">
            <a:xfrm>
              <a:off x="4456" y="1967"/>
              <a:ext cx="109" cy="163"/>
            </a:xfrm>
            <a:custGeom>
              <a:avLst/>
              <a:gdLst>
                <a:gd name="T0" fmla="*/ 7 w 24"/>
                <a:gd name="T1" fmla="*/ 36 h 36"/>
                <a:gd name="T2" fmla="*/ 15 w 24"/>
                <a:gd name="T3" fmla="*/ 31 h 36"/>
                <a:gd name="T4" fmla="*/ 15 w 24"/>
                <a:gd name="T5" fmla="*/ 0 h 36"/>
                <a:gd name="T6" fmla="*/ 0 w 24"/>
                <a:gd name="T7" fmla="*/ 15 h 36"/>
                <a:gd name="T8" fmla="*/ 7 w 2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7" y="36"/>
                  </a:moveTo>
                  <a:cubicBezTo>
                    <a:pt x="10" y="35"/>
                    <a:pt x="13" y="33"/>
                    <a:pt x="15" y="31"/>
                  </a:cubicBezTo>
                  <a:cubicBezTo>
                    <a:pt x="24" y="22"/>
                    <a:pt x="24" y="8"/>
                    <a:pt x="15" y="0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7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Freeform 178"/>
            <p:cNvSpPr>
              <a:spLocks/>
            </p:cNvSpPr>
            <p:nvPr/>
          </p:nvSpPr>
          <p:spPr bwMode="auto">
            <a:xfrm>
              <a:off x="3448" y="1935"/>
              <a:ext cx="96" cy="100"/>
            </a:xfrm>
            <a:custGeom>
              <a:avLst/>
              <a:gdLst>
                <a:gd name="T0" fmla="*/ 19 w 21"/>
                <a:gd name="T1" fmla="*/ 0 h 22"/>
                <a:gd name="T2" fmla="*/ 5 w 21"/>
                <a:gd name="T3" fmla="*/ 7 h 22"/>
                <a:gd name="T4" fmla="*/ 0 w 21"/>
                <a:gd name="T5" fmla="*/ 15 h 22"/>
                <a:gd name="T6" fmla="*/ 21 w 21"/>
                <a:gd name="T7" fmla="*/ 22 h 22"/>
                <a:gd name="T8" fmla="*/ 19 w 21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9" y="0"/>
                  </a:moveTo>
                  <a:cubicBezTo>
                    <a:pt x="14" y="1"/>
                    <a:pt x="9" y="3"/>
                    <a:pt x="5" y="7"/>
                  </a:cubicBezTo>
                  <a:cubicBezTo>
                    <a:pt x="3" y="9"/>
                    <a:pt x="1" y="12"/>
                    <a:pt x="0" y="15"/>
                  </a:cubicBezTo>
                  <a:cubicBezTo>
                    <a:pt x="21" y="22"/>
                    <a:pt x="21" y="22"/>
                    <a:pt x="21" y="22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Freeform 179"/>
            <p:cNvSpPr>
              <a:spLocks/>
            </p:cNvSpPr>
            <p:nvPr/>
          </p:nvSpPr>
          <p:spPr bwMode="auto">
            <a:xfrm>
              <a:off x="3535" y="1935"/>
              <a:ext cx="45" cy="100"/>
            </a:xfrm>
            <a:custGeom>
              <a:avLst/>
              <a:gdLst>
                <a:gd name="T0" fmla="*/ 10 w 10"/>
                <a:gd name="T1" fmla="*/ 2 h 22"/>
                <a:gd name="T2" fmla="*/ 0 w 10"/>
                <a:gd name="T3" fmla="*/ 0 h 22"/>
                <a:gd name="T4" fmla="*/ 2 w 10"/>
                <a:gd name="T5" fmla="*/ 22 h 22"/>
                <a:gd name="T6" fmla="*/ 10 w 10"/>
                <a:gd name="T7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2">
                  <a:moveTo>
                    <a:pt x="10" y="2"/>
                  </a:moveTo>
                  <a:cubicBezTo>
                    <a:pt x="7" y="1"/>
                    <a:pt x="4" y="0"/>
                    <a:pt x="0" y="0"/>
                  </a:cubicBezTo>
                  <a:cubicBezTo>
                    <a:pt x="2" y="22"/>
                    <a:pt x="2" y="22"/>
                    <a:pt x="2" y="22"/>
                  </a:cubicBezTo>
                  <a:lnTo>
                    <a:pt x="10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Freeform 180"/>
            <p:cNvSpPr>
              <a:spLocks/>
            </p:cNvSpPr>
            <p:nvPr/>
          </p:nvSpPr>
          <p:spPr bwMode="auto">
            <a:xfrm>
              <a:off x="3435" y="2003"/>
              <a:ext cx="109" cy="132"/>
            </a:xfrm>
            <a:custGeom>
              <a:avLst/>
              <a:gdLst>
                <a:gd name="T0" fmla="*/ 3 w 24"/>
                <a:gd name="T1" fmla="*/ 0 h 29"/>
                <a:gd name="T2" fmla="*/ 8 w 24"/>
                <a:gd name="T3" fmla="*/ 23 h 29"/>
                <a:gd name="T4" fmla="*/ 23 w 24"/>
                <a:gd name="T5" fmla="*/ 29 h 29"/>
                <a:gd name="T6" fmla="*/ 24 w 24"/>
                <a:gd name="T7" fmla="*/ 7 h 29"/>
                <a:gd name="T8" fmla="*/ 3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0"/>
                  </a:moveTo>
                  <a:cubicBezTo>
                    <a:pt x="0" y="8"/>
                    <a:pt x="2" y="17"/>
                    <a:pt x="8" y="23"/>
                  </a:cubicBezTo>
                  <a:cubicBezTo>
                    <a:pt x="12" y="27"/>
                    <a:pt x="18" y="29"/>
                    <a:pt x="23" y="29"/>
                  </a:cubicBezTo>
                  <a:cubicBezTo>
                    <a:pt x="24" y="7"/>
                    <a:pt x="24" y="7"/>
                    <a:pt x="24" y="7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6" name="Freeform 181"/>
            <p:cNvSpPr>
              <a:spLocks/>
            </p:cNvSpPr>
            <p:nvPr/>
          </p:nvSpPr>
          <p:spPr bwMode="auto">
            <a:xfrm>
              <a:off x="3544" y="1944"/>
              <a:ext cx="68" cy="91"/>
            </a:xfrm>
            <a:custGeom>
              <a:avLst/>
              <a:gdLst>
                <a:gd name="T0" fmla="*/ 0 w 15"/>
                <a:gd name="T1" fmla="*/ 20 h 20"/>
                <a:gd name="T2" fmla="*/ 15 w 15"/>
                <a:gd name="T3" fmla="*/ 5 h 20"/>
                <a:gd name="T4" fmla="*/ 8 w 15"/>
                <a:gd name="T5" fmla="*/ 0 h 20"/>
                <a:gd name="T6" fmla="*/ 0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0" y="20"/>
                  </a:moveTo>
                  <a:cubicBezTo>
                    <a:pt x="15" y="5"/>
                    <a:pt x="15" y="5"/>
                    <a:pt x="15" y="5"/>
                  </a:cubicBezTo>
                  <a:cubicBezTo>
                    <a:pt x="13" y="3"/>
                    <a:pt x="11" y="1"/>
                    <a:pt x="8" y="0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7" name="Freeform 182"/>
            <p:cNvSpPr>
              <a:spLocks/>
            </p:cNvSpPr>
            <p:nvPr/>
          </p:nvSpPr>
          <p:spPr bwMode="auto">
            <a:xfrm>
              <a:off x="3539" y="2035"/>
              <a:ext cx="32" cy="100"/>
            </a:xfrm>
            <a:custGeom>
              <a:avLst/>
              <a:gdLst>
                <a:gd name="T0" fmla="*/ 0 w 7"/>
                <a:gd name="T1" fmla="*/ 22 h 22"/>
                <a:gd name="T2" fmla="*/ 7 w 7"/>
                <a:gd name="T3" fmla="*/ 21 h 22"/>
                <a:gd name="T4" fmla="*/ 1 w 7"/>
                <a:gd name="T5" fmla="*/ 0 h 22"/>
                <a:gd name="T6" fmla="*/ 0 w 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2">
                  <a:moveTo>
                    <a:pt x="0" y="22"/>
                  </a:moveTo>
                  <a:cubicBezTo>
                    <a:pt x="3" y="22"/>
                    <a:pt x="5" y="22"/>
                    <a:pt x="7" y="21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8" name="Freeform 183"/>
            <p:cNvSpPr>
              <a:spLocks/>
            </p:cNvSpPr>
            <p:nvPr/>
          </p:nvSpPr>
          <p:spPr bwMode="auto">
            <a:xfrm>
              <a:off x="3544" y="1967"/>
              <a:ext cx="109" cy="163"/>
            </a:xfrm>
            <a:custGeom>
              <a:avLst/>
              <a:gdLst>
                <a:gd name="T0" fmla="*/ 6 w 24"/>
                <a:gd name="T1" fmla="*/ 36 h 36"/>
                <a:gd name="T2" fmla="*/ 15 w 24"/>
                <a:gd name="T3" fmla="*/ 31 h 36"/>
                <a:gd name="T4" fmla="*/ 15 w 24"/>
                <a:gd name="T5" fmla="*/ 0 h 36"/>
                <a:gd name="T6" fmla="*/ 0 w 24"/>
                <a:gd name="T7" fmla="*/ 15 h 36"/>
                <a:gd name="T8" fmla="*/ 6 w 24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6">
                  <a:moveTo>
                    <a:pt x="6" y="36"/>
                  </a:moveTo>
                  <a:cubicBezTo>
                    <a:pt x="10" y="35"/>
                    <a:pt x="13" y="33"/>
                    <a:pt x="15" y="31"/>
                  </a:cubicBezTo>
                  <a:cubicBezTo>
                    <a:pt x="24" y="22"/>
                    <a:pt x="24" y="8"/>
                    <a:pt x="15" y="0"/>
                  </a:cubicBezTo>
                  <a:cubicBezTo>
                    <a:pt x="0" y="15"/>
                    <a:pt x="0" y="15"/>
                    <a:pt x="0" y="15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7598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WordPress admin 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admin site allows you to edit your website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Toggle between the dashboard view and the user view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466" y="1083381"/>
            <a:ext cx="5776284" cy="504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3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Pick a theme for your WordPress site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192933" cy="2727143"/>
          </a:xfrm>
        </p:spPr>
        <p:txBody>
          <a:bodyPr>
            <a:normAutofit/>
          </a:bodyPr>
          <a:lstStyle/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theme determines the look, feel, and functionality of your site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change the theme after you start, expect rework 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Themes are provided by WordPress, developers, and companies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Choose </a:t>
            </a:r>
            <a:r>
              <a:rPr lang="en-CA" sz="28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Themes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to install and select themes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222" y="3862551"/>
            <a:ext cx="9923769" cy="247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5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Which theme should you use?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593254" cy="4892131"/>
          </a:xfrm>
        </p:spPr>
        <p:txBody>
          <a:bodyPr>
            <a:normAutofit fontScale="92500" lnSpcReduction="10000"/>
          </a:bodyPr>
          <a:lstStyle/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 wary of themes created by “Joe Developer”</a:t>
            </a:r>
          </a:p>
          <a:p>
            <a:r>
              <a:rPr lang="en-CA" sz="2800" b="1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Twenty Fifteen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 theme used in this session</a:t>
            </a:r>
          </a:p>
          <a:p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Paid themes are available from third parties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http://themeforest.net/</a:t>
            </a: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  <a:hlinkClick r:id="rId3"/>
              </a:rPr>
              <a:t>http://www.elegantthemes.com</a:t>
            </a: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  <a:hlinkClick r:id="rId4"/>
              </a:rPr>
              <a:t>http://www.elegantthemes.com/gallery/myresume/</a:t>
            </a: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8137" y="2297512"/>
            <a:ext cx="4581670" cy="316394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TIP: </a:t>
            </a: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Make sure the theme you pick looks good on different size screens.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CA" sz="2800" dirty="0">
              <a:solidFill>
                <a:prstClr val="black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CA" sz="2800" dirty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 can resize your browser to pretend you are on a phone or tablet</a:t>
            </a:r>
            <a:endParaRPr kumimoji="0" lang="en-US" sz="2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4977" y="2119467"/>
            <a:ext cx="320906" cy="22067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3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!</a:t>
            </a:r>
            <a:endParaRPr kumimoji="0" lang="en-US" sz="13800" b="0" i="0" u="none" strike="noStrike" kern="1200" cap="none" spc="0" normalizeH="0" baseline="0" noProof="0" dirty="0" err="1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487906" y="2181252"/>
            <a:ext cx="5134830" cy="3431272"/>
          </a:xfrm>
          <a:prstGeom prst="rect">
            <a:avLst/>
          </a:prstGeom>
          <a:noFill/>
          <a:ln w="127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691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11" grpId="0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Display your name and contact information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999" y="1261533"/>
            <a:ext cx="11192933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Resumes typically display the candidate name and email address at the top of the page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TIP: What is your email address? 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WootWoot57@Hotmail.com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might seem unprofessional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Site Identity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Site Title - Name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	Tagline – email address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824" y="3342819"/>
            <a:ext cx="5643096" cy="270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4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Set your </a:t>
            </a:r>
            <a:r>
              <a:rPr lang="en-CA" dirty="0" err="1">
                <a:solidFill>
                  <a:srgbClr val="FB3301"/>
                </a:solidFill>
              </a:rPr>
              <a:t>colour</a:t>
            </a:r>
            <a:r>
              <a:rPr lang="en-CA" dirty="0">
                <a:solidFill>
                  <a:srgbClr val="FB3301"/>
                </a:solidFill>
              </a:rPr>
              <a:t> scheme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3"/>
            <a:ext cx="5367866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</a:t>
            </a:r>
            <a:r>
              <a:rPr lang="en-CA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colour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scheme is a great way to bring your personality and style to the page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</a:t>
            </a:r>
            <a:r>
              <a:rPr lang="en-CA" sz="28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Colours</a:t>
            </a: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Light" panose="020B0502040204020203" pitchFamily="34" charset="0"/>
                <a:cs typeface="Segoe UI Light" panose="020B0502040204020203" pitchFamily="34" charset="0"/>
              </a:rPr>
              <a:t>Warning: </a:t>
            </a:r>
            <a:r>
              <a:rPr lang="en-CA" sz="2800" i="1" dirty="0">
                <a:solidFill>
                  <a:srgbClr val="00B0F0"/>
                </a:solidFill>
                <a:latin typeface="Ravie" panose="04040805050809020602" pitchFamily="82" charset="0"/>
                <a:cs typeface="Segoe UI Light" panose="020B0502040204020203" pitchFamily="34" charset="0"/>
              </a:rPr>
              <a:t>ugly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and </a:t>
            </a:r>
            <a:r>
              <a:rPr lang="en-CA" sz="2800" dirty="0">
                <a:solidFill>
                  <a:srgbClr val="FFC000"/>
                </a:solidFill>
                <a:latin typeface="Rockwell Extra Bold" panose="02060903040505020403" pitchFamily="18" charset="0"/>
                <a:cs typeface="Segoe UI Light" panose="020B0502040204020203" pitchFamily="34" charset="0"/>
              </a:rPr>
              <a:t>multiple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CA" sz="2800" b="1" dirty="0">
                <a:solidFill>
                  <a:srgbClr val="00B05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colors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can </a:t>
            </a:r>
            <a:r>
              <a:rPr lang="en-CA" sz="28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  <a:cs typeface="Segoe UI Light" panose="020B0502040204020203" pitchFamily="34" charset="0"/>
              </a:rPr>
              <a:t>distract</a:t>
            </a: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 from your skills.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7119"/>
          <a:stretch/>
        </p:blipFill>
        <p:spPr>
          <a:xfrm>
            <a:off x="5875867" y="1968382"/>
            <a:ext cx="6023259" cy="347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Sometimes the little details set you apart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6868983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a site icon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Site Identity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Upload an image to use as your site icon 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Maximum size 8 MB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Square image (or it will crop to square)</a:t>
            </a:r>
          </a:p>
          <a:p>
            <a:pPr marL="342900" indent="-3429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512x512 pixels minimum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b="2982"/>
          <a:stretch/>
        </p:blipFill>
        <p:spPr>
          <a:xfrm>
            <a:off x="7462917" y="1072782"/>
            <a:ext cx="2272416" cy="526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1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B3301"/>
                </a:solidFill>
              </a:rPr>
              <a:t>Images can add personality to your site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604" y="2877509"/>
            <a:ext cx="5051724" cy="34608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8000" y="1261533"/>
            <a:ext cx="9077960" cy="3660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spcAft>
                <a:spcPts val="1333"/>
              </a:spcAft>
              <a:buFontTx/>
              <a:buNone/>
              <a:defRPr sz="34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1pPr>
            <a:lvl2pPr marL="377943" marR="0" indent="-377943" algn="l" defTabSz="609585" rtl="0" eaLnBrk="1" fontAlgn="auto" latinLnBrk="0" hangingPunct="1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667" kern="1200">
                <a:solidFill>
                  <a:schemeClr val="tx1"/>
                </a:solidFill>
                <a:latin typeface="Segoe UI Light"/>
                <a:ea typeface="+mn-ea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Segoe UI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add header or background images</a:t>
            </a:r>
          </a:p>
          <a:p>
            <a:pPr marL="1146019" lvl="2" indent="0">
              <a:spcBef>
                <a:spcPts val="500"/>
              </a:spcBef>
              <a:spcAft>
                <a:spcPts val="500"/>
              </a:spcAft>
              <a:buFont typeface="Arial"/>
              <a:buNone/>
            </a:pPr>
            <a:r>
              <a:rPr lang="en-CA" sz="2533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Header Image</a:t>
            </a:r>
          </a:p>
          <a:p>
            <a:pPr marL="1146019" lvl="2" indent="0">
              <a:spcBef>
                <a:spcPts val="500"/>
              </a:spcBef>
              <a:spcAft>
                <a:spcPts val="500"/>
              </a:spcAft>
              <a:buFont typeface="Arial"/>
              <a:buNone/>
            </a:pPr>
            <a:r>
              <a:rPr lang="en-CA" sz="2533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Customize |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396479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B3301"/>
                </a:solidFill>
              </a:rPr>
              <a:t>Watch out for cropping on different screen sizes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36752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Pictures may be cropped when you display them on different screen sizes. So make sure your image works on smaller screens with your selected theme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2976915"/>
            <a:ext cx="6431042" cy="32273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908" y="3272076"/>
            <a:ext cx="3813851" cy="26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52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B3301"/>
                </a:solidFill>
              </a:rPr>
              <a:t>Can I still read your resume?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36752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Is there enough light/dark contrast to read the text with a picture in the background?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2697480"/>
            <a:ext cx="4512945" cy="3139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6111" y="2697480"/>
            <a:ext cx="6431042" cy="322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80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Let’s create a page to display our resume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Pages | Add New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287" y="2236983"/>
            <a:ext cx="5933333" cy="3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8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6016976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also provides information about you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14" y="1366845"/>
            <a:ext cx="5238630" cy="41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58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Use the editor to create your page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Give your page a title, add the desired text and Publish</a:t>
            </a:r>
          </a:p>
          <a:p>
            <a:endParaRPr lang="en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88" y="2266741"/>
            <a:ext cx="10190005" cy="38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6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Set the resume page as your landing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9981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Settings | Reading 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 “Front page displays”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081" y="1168401"/>
            <a:ext cx="5795119" cy="522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8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Break the “one page” rule!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6933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is “one page” on a website? 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additional pages to show your work!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Projects?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Presentations?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Competitions?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Portfolio?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050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Add a menu to navigate between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Menus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26" y="2051570"/>
            <a:ext cx="10285714" cy="4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96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Add a menu to navigate between pages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0914411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your pages to the menu and set as the Primary menu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26" y="2051570"/>
            <a:ext cx="10314286" cy="4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0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Share links to your professional profiles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0845800" cy="522463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Theme Twenty-fifteen has a social media menu feature</a:t>
            </a:r>
          </a:p>
          <a:p>
            <a:pPr marL="514350" indent="-514350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Create a new menu and select Social Links Menu</a:t>
            </a:r>
          </a:p>
          <a:p>
            <a:pPr marL="514350" indent="-514350">
              <a:spcBef>
                <a:spcPts val="500"/>
              </a:spcBef>
              <a:spcAft>
                <a:spcPts val="500"/>
              </a:spcAft>
              <a:buFont typeface="+mj-lt"/>
              <a:buAutoNum type="arabicPeriod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Add Custom links to your social media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LinkedIn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Twitter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GitHub</a:t>
            </a:r>
          </a:p>
          <a:p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105" y="2910839"/>
            <a:ext cx="7260426" cy="331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139" y="3349462"/>
            <a:ext cx="3085714" cy="2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F0000"/>
                </a:solidFill>
              </a:rPr>
              <a:t>Get rid of clutter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11531599" cy="4868332"/>
          </a:xfrm>
        </p:spPr>
        <p:txBody>
          <a:bodyPr/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Those extra controls are called widgets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Remove the ones you don’t want</a:t>
            </a:r>
          </a:p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Widgets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3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Department Name or Presentation Title  </a:t>
            </a:r>
            <a:endParaRPr kumimoji="0" lang="en-US" sz="9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767" y="1082332"/>
            <a:ext cx="2008166" cy="5226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3468655"/>
            <a:ext cx="9133696" cy="32000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2767" y="1082332"/>
            <a:ext cx="2436573" cy="41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2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B3301"/>
                </a:solidFill>
              </a:rPr>
              <a:t>If you know your way around HTML/CSS/PHP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192933" cy="4892131"/>
          </a:xfrm>
        </p:spPr>
        <p:txBody>
          <a:bodyPr>
            <a:normAutofit/>
          </a:bodyPr>
          <a:lstStyle/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All the HTML CSS and PHP used for the site is exposed.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edit the files to customize the appearance even further!</a:t>
            </a:r>
          </a:p>
          <a:p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Appearance | Editor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54" y="2546466"/>
            <a:ext cx="7708523" cy="377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7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rgbClr val="FB3301"/>
                </a:solidFill>
              </a:rPr>
              <a:t>Explore plugins to add more functionality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8895492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600" dirty="0">
                <a:latin typeface="Segoe UI Light" panose="020B0502040204020203" pitchFamily="34" charset="0"/>
                <a:cs typeface="Segoe UI Light" panose="020B0502040204020203" pitchFamily="34" charset="0"/>
              </a:rPr>
              <a:t>Plugins | Add New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529" y="1897360"/>
            <a:ext cx="9724631" cy="425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20" y="-802243"/>
            <a:ext cx="12362120" cy="858056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70120" y="289511"/>
            <a:ext cx="6101363" cy="899665"/>
          </a:xfrm>
          <a:prstGeom prst="rect">
            <a:avLst/>
          </a:prstGeom>
          <a:solidFill>
            <a:schemeClr val="tx1">
              <a:alpha val="69000"/>
            </a:schemeClr>
          </a:solidFill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0" i="0" u="none" strike="noStrike" kern="1200" cap="none" spc="-100" normalizeH="0" baseline="0" noProof="0" dirty="0">
                <a:ln w="3175">
                  <a:noFill/>
                </a:ln>
                <a:solidFill>
                  <a:srgbClr val="8AA909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	Design</a:t>
            </a:r>
          </a:p>
        </p:txBody>
      </p:sp>
    </p:spTree>
    <p:extLst>
      <p:ext uri="{BB962C8B-B14F-4D97-AF65-F5344CB8AC3E}">
        <p14:creationId xmlns:p14="http://schemas.microsoft.com/office/powerpoint/2010/main" val="9681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5583880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Potential employers look you up on the web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69955" y="3429689"/>
            <a:ext cx="25174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(Image)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79" y="-269881"/>
            <a:ext cx="6938615" cy="69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1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Setting Up the Perfect Online Resume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8002" y="2724417"/>
            <a:ext cx="4335848" cy="933204"/>
          </a:xfrm>
          <a:prstGeom prst="rect">
            <a:avLst/>
          </a:prstGeom>
        </p:spPr>
        <p:txBody>
          <a:bodyPr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Online Resume DOs and DON'Ts</a:t>
            </a: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9324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want your resume to get you an interview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6395719" cy="4868332"/>
          </a:xfrm>
        </p:spPr>
        <p:txBody>
          <a:bodyPr>
            <a:normAutofit fontScale="92500" lnSpcReduction="10000"/>
          </a:bodyPr>
          <a:lstStyle/>
          <a:p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Average time spent by recruiters looking at a resume: 5-7 seconds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Make sure your most relevant skills are listed first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Lists are faster to scan than paragraphs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dirty="0">
                <a:latin typeface="Segoe UI Light" panose="020B0502040204020203" pitchFamily="34" charset="0"/>
                <a:cs typeface="Segoe UI Light" panose="020B0502040204020203" pitchFamily="34" charset="0"/>
              </a:rPr>
              <a:t>Get to the point fast: what have you done and what can you do</a:t>
            </a:r>
          </a:p>
          <a:p>
            <a:endParaRPr lang="en-US" dirty="0"/>
          </a:p>
        </p:txBody>
      </p:sp>
      <p:pic>
        <p:nvPicPr>
          <p:cNvPr id="4" name="Picture 2" descr="https://media.licdn.com/mpr/mpr/p/4/005/06d/15f/074f66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3559" y="1722120"/>
            <a:ext cx="5243638" cy="39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88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DON'T just cut and paste your paper resume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6217479" cy="48921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Paper resumes can be tailored to each job application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Online resumes should complement your paper resume and can be read by any potential employer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have a link to view or print a paper resume from your online resume</a:t>
            </a:r>
          </a:p>
          <a:p>
            <a:pPr marL="742950" indent="-742950">
              <a:buFont typeface="+mj-lt"/>
              <a:buAutoNum type="arabicPeriod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170476" y="1958641"/>
            <a:ext cx="3926701" cy="3135225"/>
            <a:chOff x="7998379" y="2366414"/>
            <a:chExt cx="3926701" cy="313522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8379" y="2366414"/>
              <a:ext cx="3926701" cy="31352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9223" y="2561005"/>
              <a:ext cx="1864758" cy="207195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046335" y="3039905"/>
              <a:ext cx="1617174" cy="1114151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CV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           </a:t>
              </a:r>
              <a:endPara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042" y="2373357"/>
            <a:ext cx="1184484" cy="1457826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147476" y="1958641"/>
            <a:ext cx="3926701" cy="3135225"/>
            <a:chOff x="1921773" y="2336619"/>
            <a:chExt cx="3926701" cy="313522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1773" y="2336619"/>
              <a:ext cx="3926701" cy="313522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063943" y="2421828"/>
              <a:ext cx="3642359" cy="1711238"/>
            </a:xfrm>
            <a:prstGeom prst="rect">
              <a:avLst/>
            </a:prstGeom>
            <a:gradFill flip="none" rotWithShape="1">
              <a:gsLst>
                <a:gs pos="0">
                  <a:srgbClr val="0078D7">
                    <a:tint val="66000"/>
                    <a:satMod val="160000"/>
                  </a:srgbClr>
                </a:gs>
                <a:gs pos="50000">
                  <a:srgbClr val="0078D7">
                    <a:tint val="44500"/>
                    <a:satMod val="160000"/>
                  </a:srgbClr>
                </a:gs>
                <a:gs pos="100000">
                  <a:srgbClr val="0078D7">
                    <a:tint val="23500"/>
                    <a:satMod val="160000"/>
                  </a:srgbClr>
                </a:gs>
              </a:gsLst>
              <a:lin ang="5400000" scaled="1"/>
              <a:tileRect/>
            </a:gradFill>
          </p:spPr>
          <p:txBody>
            <a:bodyPr wrap="square" lIns="18288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hlinkClick r:id="rId5"/>
                </a:rPr>
                <a:t>Stefan@contoso.com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@</a:t>
              </a:r>
              <a:r>
                <a:rPr kumimoji="0" lang="en-CA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StefanTheCoder</a:t>
              </a:r>
              <a:endParaRPr kumimoji="0" lang="en-CA" sz="1600" b="0" i="0" u="none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See my projects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My Experience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6917" y="2508914"/>
              <a:ext cx="701040" cy="701040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372" y="2003818"/>
            <a:ext cx="1494403" cy="17473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289645" y="3698751"/>
            <a:ext cx="3654717" cy="517065"/>
          </a:xfrm>
          <a:prstGeom prst="rect">
            <a:avLst/>
          </a:prstGeom>
          <a:gradFill flip="none" rotWithShape="1">
            <a:gsLst>
              <a:gs pos="0">
                <a:srgbClr val="0078D7">
                  <a:tint val="66000"/>
                  <a:satMod val="160000"/>
                </a:srgbClr>
              </a:gs>
              <a:gs pos="50000">
                <a:srgbClr val="0078D7">
                  <a:tint val="44500"/>
                  <a:satMod val="160000"/>
                </a:srgbClr>
              </a:gs>
              <a:gs pos="100000">
                <a:srgbClr val="0078D7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0" i="0" u="sng" strike="noStrike" kern="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Print my CV</a:t>
            </a:r>
          </a:p>
        </p:txBody>
      </p:sp>
    </p:spTree>
    <p:extLst>
      <p:ext uri="{BB962C8B-B14F-4D97-AF65-F5344CB8AC3E}">
        <p14:creationId xmlns:p14="http://schemas.microsoft.com/office/powerpoint/2010/main" val="226424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include links to your work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Apps or websites you published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Conferences you helped organize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Work completed on internships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Blog posts or articles you wrote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Class projects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Competitions, hackathon projects, or prizes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Code you have shared on GitHub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Videos of you presenting or showcasing your work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214045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rgbClr val="FB3301"/>
                </a:solidFill>
              </a:rPr>
              <a:t>DON'T have a paper and an online resume that present two different people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10" y="2388551"/>
            <a:ext cx="3236756" cy="35963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67" y="2534048"/>
            <a:ext cx="3926701" cy="3135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3493" y="3079099"/>
            <a:ext cx="168860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Google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Heart 8"/>
          <p:cNvSpPr/>
          <p:nvPr/>
        </p:nvSpPr>
        <p:spPr bwMode="auto">
          <a:xfrm>
            <a:off x="3330135" y="3694253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81019" y="2804779"/>
            <a:ext cx="208717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Heart 10"/>
          <p:cNvSpPr/>
          <p:nvPr/>
        </p:nvSpPr>
        <p:spPr bwMode="auto">
          <a:xfrm>
            <a:off x="8096943" y="3419933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728" y="1948245"/>
            <a:ext cx="2438745" cy="30015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20345" y="3078934"/>
            <a:ext cx="2087174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868" y="1783930"/>
            <a:ext cx="2691228" cy="31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7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include testimonials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 lnSpcReduction="10000"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Reviews from past managers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Kudos for volunteer work you completed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Compliments from faculty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It is a courtesy to ask permission before quoting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43042" y="2964801"/>
            <a:ext cx="8884920" cy="23668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"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 just want to write with my profound thanks for how much you’ve helped us get to this point.  I have a real appreciation of your commitment and expertise, </a:t>
            </a:r>
            <a:r>
              <a:rPr kumimoji="0" lang="en-US" sz="24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especially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your expertise!  I’m so inspired and am grateful for your partnership!" – Stefan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Milea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supervisor on learn to code project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09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list your programming languages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them from most to least proficient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When you mention a project specify languages used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Be careful ranking your skill from 1-10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 you think an employer will believe you are a 9 or 10? 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Do you want to list the language if you are a 1 or 2?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97" y="2343519"/>
            <a:ext cx="695909" cy="62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806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DON’T lie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Seriously, that is the worst thing you can do on a resume!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3813661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describe what you have done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accomplishments from past jobs and roles, not just responsibilities</a:t>
            </a:r>
          </a:p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Quantify what you can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Supervised a team of 4 people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Increased usage by 15%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Improved performance by 5%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1912601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give yourself credit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don’t have much work experience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Highlight your transferable skills (communication skills, interpersonal skills, industry knowledge)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memberships in professional organizations (IEEE, AIESEC, ACE)</a:t>
            </a:r>
          </a:p>
          <a:p>
            <a:pPr marL="835143" lvl="1" indent="-457200"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List volunteer work and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24795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5583880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can influence what they see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77" name="Freeform 9"/>
          <p:cNvSpPr>
            <a:spLocks/>
          </p:cNvSpPr>
          <p:nvPr/>
        </p:nvSpPr>
        <p:spPr bwMode="auto">
          <a:xfrm>
            <a:off x="6761883" y="2047753"/>
            <a:ext cx="4157663" cy="3154442"/>
          </a:xfrm>
          <a:custGeom>
            <a:avLst/>
            <a:gdLst>
              <a:gd name="T0" fmla="*/ 641 w 641"/>
              <a:gd name="T1" fmla="*/ 13 h 482"/>
              <a:gd name="T2" fmla="*/ 628 w 641"/>
              <a:gd name="T3" fmla="*/ 0 h 482"/>
              <a:gd name="T4" fmla="*/ 13 w 641"/>
              <a:gd name="T5" fmla="*/ 0 h 482"/>
              <a:gd name="T6" fmla="*/ 0 w 641"/>
              <a:gd name="T7" fmla="*/ 13 h 482"/>
              <a:gd name="T8" fmla="*/ 0 w 641"/>
              <a:gd name="T9" fmla="*/ 432 h 482"/>
              <a:gd name="T10" fmla="*/ 13 w 641"/>
              <a:gd name="T11" fmla="*/ 445 h 482"/>
              <a:gd name="T12" fmla="*/ 297 w 641"/>
              <a:gd name="T13" fmla="*/ 445 h 482"/>
              <a:gd name="T14" fmla="*/ 288 w 641"/>
              <a:gd name="T15" fmla="*/ 473 h 482"/>
              <a:gd name="T16" fmla="*/ 231 w 641"/>
              <a:gd name="T17" fmla="*/ 473 h 482"/>
              <a:gd name="T18" fmla="*/ 231 w 641"/>
              <a:gd name="T19" fmla="*/ 482 h 482"/>
              <a:gd name="T20" fmla="*/ 407 w 641"/>
              <a:gd name="T21" fmla="*/ 482 h 482"/>
              <a:gd name="T22" fmla="*/ 407 w 641"/>
              <a:gd name="T23" fmla="*/ 473 h 482"/>
              <a:gd name="T24" fmla="*/ 360 w 641"/>
              <a:gd name="T25" fmla="*/ 473 h 482"/>
              <a:gd name="T26" fmla="*/ 351 w 641"/>
              <a:gd name="T27" fmla="*/ 445 h 482"/>
              <a:gd name="T28" fmla="*/ 628 w 641"/>
              <a:gd name="T29" fmla="*/ 445 h 482"/>
              <a:gd name="T30" fmla="*/ 641 w 641"/>
              <a:gd name="T31" fmla="*/ 432 h 482"/>
              <a:gd name="T32" fmla="*/ 641 w 641"/>
              <a:gd name="T33" fmla="*/ 13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1" h="482">
                <a:moveTo>
                  <a:pt x="641" y="13"/>
                </a:moveTo>
                <a:cubicBezTo>
                  <a:pt x="641" y="6"/>
                  <a:pt x="635" y="0"/>
                  <a:pt x="62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32"/>
                  <a:pt x="0" y="432"/>
                  <a:pt x="0" y="432"/>
                </a:cubicBezTo>
                <a:cubicBezTo>
                  <a:pt x="0" y="439"/>
                  <a:pt x="6" y="445"/>
                  <a:pt x="13" y="445"/>
                </a:cubicBezTo>
                <a:cubicBezTo>
                  <a:pt x="297" y="445"/>
                  <a:pt x="297" y="445"/>
                  <a:pt x="297" y="445"/>
                </a:cubicBezTo>
                <a:cubicBezTo>
                  <a:pt x="288" y="473"/>
                  <a:pt x="288" y="473"/>
                  <a:pt x="288" y="473"/>
                </a:cubicBezTo>
                <a:cubicBezTo>
                  <a:pt x="231" y="473"/>
                  <a:pt x="231" y="473"/>
                  <a:pt x="231" y="473"/>
                </a:cubicBezTo>
                <a:cubicBezTo>
                  <a:pt x="231" y="482"/>
                  <a:pt x="231" y="482"/>
                  <a:pt x="231" y="482"/>
                </a:cubicBezTo>
                <a:cubicBezTo>
                  <a:pt x="407" y="482"/>
                  <a:pt x="407" y="482"/>
                  <a:pt x="407" y="482"/>
                </a:cubicBezTo>
                <a:cubicBezTo>
                  <a:pt x="407" y="473"/>
                  <a:pt x="407" y="473"/>
                  <a:pt x="407" y="473"/>
                </a:cubicBezTo>
                <a:cubicBezTo>
                  <a:pt x="360" y="473"/>
                  <a:pt x="360" y="473"/>
                  <a:pt x="360" y="473"/>
                </a:cubicBezTo>
                <a:cubicBezTo>
                  <a:pt x="351" y="445"/>
                  <a:pt x="351" y="445"/>
                  <a:pt x="351" y="445"/>
                </a:cubicBezTo>
                <a:cubicBezTo>
                  <a:pt x="628" y="445"/>
                  <a:pt x="628" y="445"/>
                  <a:pt x="628" y="445"/>
                </a:cubicBezTo>
                <a:cubicBezTo>
                  <a:pt x="635" y="445"/>
                  <a:pt x="641" y="439"/>
                  <a:pt x="641" y="432"/>
                </a:cubicBezTo>
                <a:lnTo>
                  <a:pt x="641" y="13"/>
                </a:lnTo>
                <a:close/>
              </a:path>
            </a:pathLst>
          </a:custGeom>
          <a:solidFill>
            <a:srgbClr val="CDF4FF">
              <a:lumMod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6877704" y="589141"/>
            <a:ext cx="3951288" cy="3866454"/>
            <a:chOff x="7053288" y="1902521"/>
            <a:chExt cx="3951288" cy="3866454"/>
          </a:xfrm>
        </p:grpSpPr>
        <p:sp>
          <p:nvSpPr>
            <p:cNvPr id="79" name="Freeform 6"/>
            <p:cNvSpPr>
              <a:spLocks/>
            </p:cNvSpPr>
            <p:nvPr/>
          </p:nvSpPr>
          <p:spPr bwMode="auto">
            <a:xfrm>
              <a:off x="9324975" y="2711450"/>
              <a:ext cx="1220788" cy="1225550"/>
            </a:xfrm>
            <a:custGeom>
              <a:avLst/>
              <a:gdLst>
                <a:gd name="T0" fmla="*/ 384 w 769"/>
                <a:gd name="T1" fmla="*/ 0 h 772"/>
                <a:gd name="T2" fmla="*/ 344 w 769"/>
                <a:gd name="T3" fmla="*/ 4 h 772"/>
                <a:gd name="T4" fmla="*/ 307 w 769"/>
                <a:gd name="T5" fmla="*/ 8 h 772"/>
                <a:gd name="T6" fmla="*/ 270 w 769"/>
                <a:gd name="T7" fmla="*/ 16 h 772"/>
                <a:gd name="T8" fmla="*/ 237 w 769"/>
                <a:gd name="T9" fmla="*/ 28 h 772"/>
                <a:gd name="T10" fmla="*/ 201 w 769"/>
                <a:gd name="T11" fmla="*/ 49 h 772"/>
                <a:gd name="T12" fmla="*/ 172 w 769"/>
                <a:gd name="T13" fmla="*/ 65 h 772"/>
                <a:gd name="T14" fmla="*/ 139 w 769"/>
                <a:gd name="T15" fmla="*/ 89 h 772"/>
                <a:gd name="T16" fmla="*/ 115 w 769"/>
                <a:gd name="T17" fmla="*/ 114 h 772"/>
                <a:gd name="T18" fmla="*/ 86 w 769"/>
                <a:gd name="T19" fmla="*/ 138 h 772"/>
                <a:gd name="T20" fmla="*/ 66 w 769"/>
                <a:gd name="T21" fmla="*/ 171 h 772"/>
                <a:gd name="T22" fmla="*/ 45 w 769"/>
                <a:gd name="T23" fmla="*/ 204 h 772"/>
                <a:gd name="T24" fmla="*/ 29 w 769"/>
                <a:gd name="T25" fmla="*/ 236 h 772"/>
                <a:gd name="T26" fmla="*/ 17 w 769"/>
                <a:gd name="T27" fmla="*/ 269 h 772"/>
                <a:gd name="T28" fmla="*/ 4 w 769"/>
                <a:gd name="T29" fmla="*/ 310 h 772"/>
                <a:gd name="T30" fmla="*/ 0 w 769"/>
                <a:gd name="T31" fmla="*/ 347 h 772"/>
                <a:gd name="T32" fmla="*/ 0 w 769"/>
                <a:gd name="T33" fmla="*/ 388 h 772"/>
                <a:gd name="T34" fmla="*/ 0 w 769"/>
                <a:gd name="T35" fmla="*/ 428 h 772"/>
                <a:gd name="T36" fmla="*/ 4 w 769"/>
                <a:gd name="T37" fmla="*/ 461 h 772"/>
                <a:gd name="T38" fmla="*/ 17 w 769"/>
                <a:gd name="T39" fmla="*/ 502 h 772"/>
                <a:gd name="T40" fmla="*/ 29 w 769"/>
                <a:gd name="T41" fmla="*/ 535 h 772"/>
                <a:gd name="T42" fmla="*/ 45 w 769"/>
                <a:gd name="T43" fmla="*/ 571 h 772"/>
                <a:gd name="T44" fmla="*/ 66 w 769"/>
                <a:gd name="T45" fmla="*/ 600 h 772"/>
                <a:gd name="T46" fmla="*/ 86 w 769"/>
                <a:gd name="T47" fmla="*/ 633 h 772"/>
                <a:gd name="T48" fmla="*/ 115 w 769"/>
                <a:gd name="T49" fmla="*/ 657 h 772"/>
                <a:gd name="T50" fmla="*/ 139 w 769"/>
                <a:gd name="T51" fmla="*/ 686 h 772"/>
                <a:gd name="T52" fmla="*/ 172 w 769"/>
                <a:gd name="T53" fmla="*/ 706 h 772"/>
                <a:gd name="T54" fmla="*/ 201 w 769"/>
                <a:gd name="T55" fmla="*/ 723 h 772"/>
                <a:gd name="T56" fmla="*/ 237 w 769"/>
                <a:gd name="T57" fmla="*/ 739 h 772"/>
                <a:gd name="T58" fmla="*/ 270 w 769"/>
                <a:gd name="T59" fmla="*/ 755 h 772"/>
                <a:gd name="T60" fmla="*/ 307 w 769"/>
                <a:gd name="T61" fmla="*/ 763 h 772"/>
                <a:gd name="T62" fmla="*/ 344 w 769"/>
                <a:gd name="T63" fmla="*/ 768 h 772"/>
                <a:gd name="T64" fmla="*/ 384 w 769"/>
                <a:gd name="T65" fmla="*/ 772 h 772"/>
                <a:gd name="T66" fmla="*/ 425 w 769"/>
                <a:gd name="T67" fmla="*/ 768 h 772"/>
                <a:gd name="T68" fmla="*/ 458 w 769"/>
                <a:gd name="T69" fmla="*/ 763 h 772"/>
                <a:gd name="T70" fmla="*/ 499 w 769"/>
                <a:gd name="T71" fmla="*/ 755 h 772"/>
                <a:gd name="T72" fmla="*/ 532 w 769"/>
                <a:gd name="T73" fmla="*/ 739 h 772"/>
                <a:gd name="T74" fmla="*/ 564 w 769"/>
                <a:gd name="T75" fmla="*/ 723 h 772"/>
                <a:gd name="T76" fmla="*/ 597 w 769"/>
                <a:gd name="T77" fmla="*/ 706 h 772"/>
                <a:gd name="T78" fmla="*/ 626 w 769"/>
                <a:gd name="T79" fmla="*/ 686 h 772"/>
                <a:gd name="T80" fmla="*/ 654 w 769"/>
                <a:gd name="T81" fmla="*/ 661 h 772"/>
                <a:gd name="T82" fmla="*/ 675 w 769"/>
                <a:gd name="T83" fmla="*/ 637 h 772"/>
                <a:gd name="T84" fmla="*/ 699 w 769"/>
                <a:gd name="T85" fmla="*/ 604 h 772"/>
                <a:gd name="T86" fmla="*/ 720 w 769"/>
                <a:gd name="T87" fmla="*/ 576 h 772"/>
                <a:gd name="T88" fmla="*/ 732 w 769"/>
                <a:gd name="T89" fmla="*/ 539 h 772"/>
                <a:gd name="T90" fmla="*/ 752 w 769"/>
                <a:gd name="T91" fmla="*/ 506 h 772"/>
                <a:gd name="T92" fmla="*/ 760 w 769"/>
                <a:gd name="T93" fmla="*/ 469 h 772"/>
                <a:gd name="T94" fmla="*/ 764 w 769"/>
                <a:gd name="T95" fmla="*/ 437 h 772"/>
                <a:gd name="T96" fmla="*/ 769 w 769"/>
                <a:gd name="T97" fmla="*/ 396 h 772"/>
                <a:gd name="T98" fmla="*/ 384 w 769"/>
                <a:gd name="T99" fmla="*/ 396 h 772"/>
                <a:gd name="T100" fmla="*/ 384 w 769"/>
                <a:gd name="T101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9" h="772">
                  <a:moveTo>
                    <a:pt x="384" y="0"/>
                  </a:moveTo>
                  <a:lnTo>
                    <a:pt x="344" y="4"/>
                  </a:lnTo>
                  <a:lnTo>
                    <a:pt x="307" y="8"/>
                  </a:lnTo>
                  <a:lnTo>
                    <a:pt x="270" y="16"/>
                  </a:lnTo>
                  <a:lnTo>
                    <a:pt x="237" y="28"/>
                  </a:lnTo>
                  <a:lnTo>
                    <a:pt x="201" y="49"/>
                  </a:lnTo>
                  <a:lnTo>
                    <a:pt x="172" y="65"/>
                  </a:lnTo>
                  <a:lnTo>
                    <a:pt x="139" y="89"/>
                  </a:lnTo>
                  <a:lnTo>
                    <a:pt x="115" y="114"/>
                  </a:lnTo>
                  <a:lnTo>
                    <a:pt x="86" y="138"/>
                  </a:lnTo>
                  <a:lnTo>
                    <a:pt x="66" y="171"/>
                  </a:lnTo>
                  <a:lnTo>
                    <a:pt x="45" y="204"/>
                  </a:lnTo>
                  <a:lnTo>
                    <a:pt x="29" y="236"/>
                  </a:lnTo>
                  <a:lnTo>
                    <a:pt x="17" y="269"/>
                  </a:lnTo>
                  <a:lnTo>
                    <a:pt x="4" y="310"/>
                  </a:lnTo>
                  <a:lnTo>
                    <a:pt x="0" y="347"/>
                  </a:lnTo>
                  <a:lnTo>
                    <a:pt x="0" y="388"/>
                  </a:lnTo>
                  <a:lnTo>
                    <a:pt x="0" y="428"/>
                  </a:lnTo>
                  <a:lnTo>
                    <a:pt x="4" y="461"/>
                  </a:lnTo>
                  <a:lnTo>
                    <a:pt x="17" y="502"/>
                  </a:lnTo>
                  <a:lnTo>
                    <a:pt x="29" y="535"/>
                  </a:lnTo>
                  <a:lnTo>
                    <a:pt x="45" y="571"/>
                  </a:lnTo>
                  <a:lnTo>
                    <a:pt x="66" y="600"/>
                  </a:lnTo>
                  <a:lnTo>
                    <a:pt x="86" y="633"/>
                  </a:lnTo>
                  <a:lnTo>
                    <a:pt x="115" y="657"/>
                  </a:lnTo>
                  <a:lnTo>
                    <a:pt x="139" y="686"/>
                  </a:lnTo>
                  <a:lnTo>
                    <a:pt x="172" y="706"/>
                  </a:lnTo>
                  <a:lnTo>
                    <a:pt x="201" y="723"/>
                  </a:lnTo>
                  <a:lnTo>
                    <a:pt x="237" y="739"/>
                  </a:lnTo>
                  <a:lnTo>
                    <a:pt x="270" y="755"/>
                  </a:lnTo>
                  <a:lnTo>
                    <a:pt x="307" y="763"/>
                  </a:lnTo>
                  <a:lnTo>
                    <a:pt x="344" y="768"/>
                  </a:lnTo>
                  <a:lnTo>
                    <a:pt x="384" y="772"/>
                  </a:lnTo>
                  <a:lnTo>
                    <a:pt x="425" y="768"/>
                  </a:lnTo>
                  <a:lnTo>
                    <a:pt x="458" y="763"/>
                  </a:lnTo>
                  <a:lnTo>
                    <a:pt x="499" y="755"/>
                  </a:lnTo>
                  <a:lnTo>
                    <a:pt x="532" y="739"/>
                  </a:lnTo>
                  <a:lnTo>
                    <a:pt x="564" y="723"/>
                  </a:lnTo>
                  <a:lnTo>
                    <a:pt x="597" y="706"/>
                  </a:lnTo>
                  <a:lnTo>
                    <a:pt x="626" y="686"/>
                  </a:lnTo>
                  <a:lnTo>
                    <a:pt x="654" y="661"/>
                  </a:lnTo>
                  <a:lnTo>
                    <a:pt x="675" y="637"/>
                  </a:lnTo>
                  <a:lnTo>
                    <a:pt x="699" y="604"/>
                  </a:lnTo>
                  <a:lnTo>
                    <a:pt x="720" y="576"/>
                  </a:lnTo>
                  <a:lnTo>
                    <a:pt x="732" y="539"/>
                  </a:lnTo>
                  <a:lnTo>
                    <a:pt x="752" y="506"/>
                  </a:lnTo>
                  <a:lnTo>
                    <a:pt x="760" y="469"/>
                  </a:lnTo>
                  <a:lnTo>
                    <a:pt x="764" y="437"/>
                  </a:lnTo>
                  <a:lnTo>
                    <a:pt x="769" y="396"/>
                  </a:lnTo>
                  <a:lnTo>
                    <a:pt x="384" y="396"/>
                  </a:lnTo>
                  <a:lnTo>
                    <a:pt x="3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Rectangle 10"/>
            <p:cNvSpPr>
              <a:spLocks noChangeArrowheads="1"/>
            </p:cNvSpPr>
            <p:nvPr/>
          </p:nvSpPr>
          <p:spPr bwMode="auto">
            <a:xfrm>
              <a:off x="7053288" y="3543300"/>
              <a:ext cx="3951288" cy="22256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Rectangle 11"/>
            <p:cNvSpPr>
              <a:spLocks noChangeArrowheads="1"/>
            </p:cNvSpPr>
            <p:nvPr/>
          </p:nvSpPr>
          <p:spPr bwMode="auto">
            <a:xfrm>
              <a:off x="8164513" y="4902200"/>
              <a:ext cx="51911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Rectangle 12"/>
            <p:cNvSpPr>
              <a:spLocks noChangeArrowheads="1"/>
            </p:cNvSpPr>
            <p:nvPr/>
          </p:nvSpPr>
          <p:spPr bwMode="auto">
            <a:xfrm>
              <a:off x="8034338" y="4902200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Rectangle 13"/>
            <p:cNvSpPr>
              <a:spLocks noChangeArrowheads="1"/>
            </p:cNvSpPr>
            <p:nvPr/>
          </p:nvSpPr>
          <p:spPr bwMode="auto">
            <a:xfrm>
              <a:off x="8164513" y="5072063"/>
              <a:ext cx="56356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Rectangle 14"/>
            <p:cNvSpPr>
              <a:spLocks noChangeArrowheads="1"/>
            </p:cNvSpPr>
            <p:nvPr/>
          </p:nvSpPr>
          <p:spPr bwMode="auto">
            <a:xfrm>
              <a:off x="8034338" y="5072063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Rectangle 15"/>
            <p:cNvSpPr>
              <a:spLocks noChangeArrowheads="1"/>
            </p:cNvSpPr>
            <p:nvPr/>
          </p:nvSpPr>
          <p:spPr bwMode="auto">
            <a:xfrm>
              <a:off x="8164513" y="5233988"/>
              <a:ext cx="415925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Rectangle 16"/>
            <p:cNvSpPr>
              <a:spLocks noChangeArrowheads="1"/>
            </p:cNvSpPr>
            <p:nvPr/>
          </p:nvSpPr>
          <p:spPr bwMode="auto">
            <a:xfrm>
              <a:off x="8034338" y="5233988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Rectangle 23"/>
            <p:cNvSpPr>
              <a:spLocks noChangeArrowheads="1"/>
            </p:cNvSpPr>
            <p:nvPr/>
          </p:nvSpPr>
          <p:spPr bwMode="auto">
            <a:xfrm>
              <a:off x="9850438" y="3825875"/>
              <a:ext cx="77788" cy="77788"/>
            </a:xfrm>
            <a:prstGeom prst="rect">
              <a:avLst/>
            </a:pr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24"/>
            <p:cNvSpPr>
              <a:spLocks noEditPoints="1"/>
            </p:cNvSpPr>
            <p:nvPr/>
          </p:nvSpPr>
          <p:spPr bwMode="auto">
            <a:xfrm>
              <a:off x="7742238" y="3722688"/>
              <a:ext cx="2465388" cy="246063"/>
            </a:xfrm>
            <a:custGeom>
              <a:avLst/>
              <a:gdLst>
                <a:gd name="T0" fmla="*/ 0 w 1553"/>
                <a:gd name="T1" fmla="*/ 0 h 155"/>
                <a:gd name="T2" fmla="*/ 0 w 1553"/>
                <a:gd name="T3" fmla="*/ 155 h 155"/>
                <a:gd name="T4" fmla="*/ 1553 w 1553"/>
                <a:gd name="T5" fmla="*/ 155 h 155"/>
                <a:gd name="T6" fmla="*/ 1553 w 1553"/>
                <a:gd name="T7" fmla="*/ 0 h 155"/>
                <a:gd name="T8" fmla="*/ 0 w 1553"/>
                <a:gd name="T9" fmla="*/ 0 h 155"/>
                <a:gd name="T10" fmla="*/ 1267 w 1553"/>
                <a:gd name="T11" fmla="*/ 131 h 155"/>
                <a:gd name="T12" fmla="*/ 1173 w 1553"/>
                <a:gd name="T13" fmla="*/ 131 h 155"/>
                <a:gd name="T14" fmla="*/ 1173 w 1553"/>
                <a:gd name="T15" fmla="*/ 106 h 155"/>
                <a:gd name="T16" fmla="*/ 1267 w 1553"/>
                <a:gd name="T17" fmla="*/ 106 h 155"/>
                <a:gd name="T18" fmla="*/ 1267 w 1553"/>
                <a:gd name="T19" fmla="*/ 131 h 155"/>
                <a:gd name="T20" fmla="*/ 1394 w 1553"/>
                <a:gd name="T21" fmla="*/ 131 h 155"/>
                <a:gd name="T22" fmla="*/ 1312 w 1553"/>
                <a:gd name="T23" fmla="*/ 131 h 155"/>
                <a:gd name="T24" fmla="*/ 1312 w 1553"/>
                <a:gd name="T25" fmla="*/ 45 h 155"/>
                <a:gd name="T26" fmla="*/ 1394 w 1553"/>
                <a:gd name="T27" fmla="*/ 45 h 155"/>
                <a:gd name="T28" fmla="*/ 1394 w 1553"/>
                <a:gd name="T29" fmla="*/ 131 h 155"/>
                <a:gd name="T30" fmla="*/ 1520 w 1553"/>
                <a:gd name="T31" fmla="*/ 114 h 155"/>
                <a:gd name="T32" fmla="*/ 1504 w 1553"/>
                <a:gd name="T33" fmla="*/ 131 h 155"/>
                <a:gd name="T34" fmla="*/ 1480 w 1553"/>
                <a:gd name="T35" fmla="*/ 110 h 155"/>
                <a:gd name="T36" fmla="*/ 1455 w 1553"/>
                <a:gd name="T37" fmla="*/ 131 h 155"/>
                <a:gd name="T38" fmla="*/ 1439 w 1553"/>
                <a:gd name="T39" fmla="*/ 114 h 155"/>
                <a:gd name="T40" fmla="*/ 1459 w 1553"/>
                <a:gd name="T41" fmla="*/ 90 h 155"/>
                <a:gd name="T42" fmla="*/ 1439 w 1553"/>
                <a:gd name="T43" fmla="*/ 65 h 155"/>
                <a:gd name="T44" fmla="*/ 1455 w 1553"/>
                <a:gd name="T45" fmla="*/ 45 h 155"/>
                <a:gd name="T46" fmla="*/ 1480 w 1553"/>
                <a:gd name="T47" fmla="*/ 69 h 155"/>
                <a:gd name="T48" fmla="*/ 1504 w 1553"/>
                <a:gd name="T49" fmla="*/ 45 h 155"/>
                <a:gd name="T50" fmla="*/ 1520 w 1553"/>
                <a:gd name="T51" fmla="*/ 65 h 155"/>
                <a:gd name="T52" fmla="*/ 1496 w 1553"/>
                <a:gd name="T53" fmla="*/ 90 h 155"/>
                <a:gd name="T54" fmla="*/ 1520 w 1553"/>
                <a:gd name="T55" fmla="*/ 11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553" h="155">
                  <a:moveTo>
                    <a:pt x="0" y="0"/>
                  </a:moveTo>
                  <a:lnTo>
                    <a:pt x="0" y="155"/>
                  </a:lnTo>
                  <a:lnTo>
                    <a:pt x="1553" y="155"/>
                  </a:lnTo>
                  <a:lnTo>
                    <a:pt x="1553" y="0"/>
                  </a:lnTo>
                  <a:lnTo>
                    <a:pt x="0" y="0"/>
                  </a:lnTo>
                  <a:close/>
                  <a:moveTo>
                    <a:pt x="1267" y="131"/>
                  </a:moveTo>
                  <a:lnTo>
                    <a:pt x="1173" y="131"/>
                  </a:lnTo>
                  <a:lnTo>
                    <a:pt x="1173" y="106"/>
                  </a:lnTo>
                  <a:lnTo>
                    <a:pt x="1267" y="106"/>
                  </a:lnTo>
                  <a:lnTo>
                    <a:pt x="1267" y="131"/>
                  </a:lnTo>
                  <a:close/>
                  <a:moveTo>
                    <a:pt x="1394" y="131"/>
                  </a:moveTo>
                  <a:lnTo>
                    <a:pt x="1312" y="131"/>
                  </a:lnTo>
                  <a:lnTo>
                    <a:pt x="1312" y="45"/>
                  </a:lnTo>
                  <a:lnTo>
                    <a:pt x="1394" y="45"/>
                  </a:lnTo>
                  <a:lnTo>
                    <a:pt x="1394" y="131"/>
                  </a:lnTo>
                  <a:close/>
                  <a:moveTo>
                    <a:pt x="1520" y="114"/>
                  </a:moveTo>
                  <a:lnTo>
                    <a:pt x="1504" y="131"/>
                  </a:lnTo>
                  <a:lnTo>
                    <a:pt x="1480" y="110"/>
                  </a:lnTo>
                  <a:lnTo>
                    <a:pt x="1455" y="131"/>
                  </a:lnTo>
                  <a:lnTo>
                    <a:pt x="1439" y="114"/>
                  </a:lnTo>
                  <a:lnTo>
                    <a:pt x="1459" y="90"/>
                  </a:lnTo>
                  <a:lnTo>
                    <a:pt x="1439" y="65"/>
                  </a:lnTo>
                  <a:lnTo>
                    <a:pt x="1455" y="45"/>
                  </a:lnTo>
                  <a:lnTo>
                    <a:pt x="1480" y="69"/>
                  </a:lnTo>
                  <a:lnTo>
                    <a:pt x="1504" y="45"/>
                  </a:lnTo>
                  <a:lnTo>
                    <a:pt x="1520" y="65"/>
                  </a:lnTo>
                  <a:lnTo>
                    <a:pt x="1496" y="90"/>
                  </a:lnTo>
                  <a:lnTo>
                    <a:pt x="1520" y="114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25"/>
            <p:cNvSpPr>
              <a:spLocks noEditPoints="1"/>
            </p:cNvSpPr>
            <p:nvPr/>
          </p:nvSpPr>
          <p:spPr bwMode="auto">
            <a:xfrm>
              <a:off x="7735888" y="4021138"/>
              <a:ext cx="2459038" cy="1568450"/>
            </a:xfrm>
            <a:custGeom>
              <a:avLst/>
              <a:gdLst>
                <a:gd name="T0" fmla="*/ 0 w 1549"/>
                <a:gd name="T1" fmla="*/ 0 h 988"/>
                <a:gd name="T2" fmla="*/ 0 w 1549"/>
                <a:gd name="T3" fmla="*/ 988 h 988"/>
                <a:gd name="T4" fmla="*/ 1549 w 1549"/>
                <a:gd name="T5" fmla="*/ 988 h 988"/>
                <a:gd name="T6" fmla="*/ 1549 w 1549"/>
                <a:gd name="T7" fmla="*/ 0 h 988"/>
                <a:gd name="T8" fmla="*/ 0 w 1549"/>
                <a:gd name="T9" fmla="*/ 0 h 988"/>
                <a:gd name="T10" fmla="*/ 1475 w 1549"/>
                <a:gd name="T11" fmla="*/ 915 h 988"/>
                <a:gd name="T12" fmla="*/ 78 w 1549"/>
                <a:gd name="T13" fmla="*/ 915 h 988"/>
                <a:gd name="T14" fmla="*/ 78 w 1549"/>
                <a:gd name="T15" fmla="*/ 77 h 988"/>
                <a:gd name="T16" fmla="*/ 1475 w 1549"/>
                <a:gd name="T17" fmla="*/ 77 h 988"/>
                <a:gd name="T18" fmla="*/ 1475 w 1549"/>
                <a:gd name="T19" fmla="*/ 915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49" h="988">
                  <a:moveTo>
                    <a:pt x="0" y="0"/>
                  </a:moveTo>
                  <a:lnTo>
                    <a:pt x="0" y="988"/>
                  </a:lnTo>
                  <a:lnTo>
                    <a:pt x="1549" y="988"/>
                  </a:lnTo>
                  <a:lnTo>
                    <a:pt x="1549" y="0"/>
                  </a:lnTo>
                  <a:lnTo>
                    <a:pt x="0" y="0"/>
                  </a:lnTo>
                  <a:close/>
                  <a:moveTo>
                    <a:pt x="1475" y="915"/>
                  </a:moveTo>
                  <a:lnTo>
                    <a:pt x="78" y="915"/>
                  </a:lnTo>
                  <a:lnTo>
                    <a:pt x="78" y="77"/>
                  </a:lnTo>
                  <a:lnTo>
                    <a:pt x="1475" y="77"/>
                  </a:lnTo>
                  <a:lnTo>
                    <a:pt x="1475" y="915"/>
                  </a:lnTo>
                  <a:close/>
                </a:path>
              </a:pathLst>
            </a:custGeom>
            <a:solidFill>
              <a:srgbClr val="008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154631" y="1902521"/>
              <a:ext cx="3575050" cy="2457852"/>
              <a:chOff x="7239304" y="1173163"/>
              <a:chExt cx="3575050" cy="2457852"/>
            </a:xfrm>
          </p:grpSpPr>
          <p:sp>
            <p:nvSpPr>
              <p:cNvPr id="100" name="Freeform 8"/>
              <p:cNvSpPr>
                <a:spLocks/>
              </p:cNvSpPr>
              <p:nvPr/>
            </p:nvSpPr>
            <p:spPr bwMode="auto">
              <a:xfrm>
                <a:off x="10052050" y="2600325"/>
                <a:ext cx="609600" cy="622300"/>
              </a:xfrm>
              <a:custGeom>
                <a:avLst/>
                <a:gdLst>
                  <a:gd name="T0" fmla="*/ 0 w 384"/>
                  <a:gd name="T1" fmla="*/ 0 h 392"/>
                  <a:gd name="T2" fmla="*/ 0 w 384"/>
                  <a:gd name="T3" fmla="*/ 392 h 392"/>
                  <a:gd name="T4" fmla="*/ 384 w 384"/>
                  <a:gd name="T5" fmla="*/ 392 h 392"/>
                  <a:gd name="T6" fmla="*/ 384 w 384"/>
                  <a:gd name="T7" fmla="*/ 384 h 392"/>
                  <a:gd name="T8" fmla="*/ 380 w 384"/>
                  <a:gd name="T9" fmla="*/ 343 h 392"/>
                  <a:gd name="T10" fmla="*/ 376 w 384"/>
                  <a:gd name="T11" fmla="*/ 302 h 392"/>
                  <a:gd name="T12" fmla="*/ 368 w 384"/>
                  <a:gd name="T13" fmla="*/ 270 h 392"/>
                  <a:gd name="T14" fmla="*/ 351 w 384"/>
                  <a:gd name="T15" fmla="*/ 229 h 392"/>
                  <a:gd name="T16" fmla="*/ 335 w 384"/>
                  <a:gd name="T17" fmla="*/ 200 h 392"/>
                  <a:gd name="T18" fmla="*/ 319 w 384"/>
                  <a:gd name="T19" fmla="*/ 163 h 392"/>
                  <a:gd name="T20" fmla="*/ 298 w 384"/>
                  <a:gd name="T21" fmla="*/ 139 h 392"/>
                  <a:gd name="T22" fmla="*/ 270 w 384"/>
                  <a:gd name="T23" fmla="*/ 106 h 392"/>
                  <a:gd name="T24" fmla="*/ 245 w 384"/>
                  <a:gd name="T25" fmla="*/ 86 h 392"/>
                  <a:gd name="T26" fmla="*/ 212 w 384"/>
                  <a:gd name="T27" fmla="*/ 65 h 392"/>
                  <a:gd name="T28" fmla="*/ 184 w 384"/>
                  <a:gd name="T29" fmla="*/ 41 h 392"/>
                  <a:gd name="T30" fmla="*/ 147 w 384"/>
                  <a:gd name="T31" fmla="*/ 29 h 392"/>
                  <a:gd name="T32" fmla="*/ 114 w 384"/>
                  <a:gd name="T33" fmla="*/ 16 h 392"/>
                  <a:gd name="T34" fmla="*/ 74 w 384"/>
                  <a:gd name="T35" fmla="*/ 4 h 392"/>
                  <a:gd name="T36" fmla="*/ 41 w 384"/>
                  <a:gd name="T37" fmla="*/ 0 h 392"/>
                  <a:gd name="T38" fmla="*/ 0 w 384"/>
                  <a:gd name="T39" fmla="*/ 0 h 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84" h="392">
                    <a:moveTo>
                      <a:pt x="0" y="0"/>
                    </a:moveTo>
                    <a:lnTo>
                      <a:pt x="0" y="392"/>
                    </a:lnTo>
                    <a:lnTo>
                      <a:pt x="384" y="392"/>
                    </a:lnTo>
                    <a:lnTo>
                      <a:pt x="384" y="384"/>
                    </a:lnTo>
                    <a:lnTo>
                      <a:pt x="380" y="343"/>
                    </a:lnTo>
                    <a:lnTo>
                      <a:pt x="376" y="302"/>
                    </a:lnTo>
                    <a:lnTo>
                      <a:pt x="368" y="270"/>
                    </a:lnTo>
                    <a:lnTo>
                      <a:pt x="351" y="229"/>
                    </a:lnTo>
                    <a:lnTo>
                      <a:pt x="335" y="200"/>
                    </a:lnTo>
                    <a:lnTo>
                      <a:pt x="319" y="163"/>
                    </a:lnTo>
                    <a:lnTo>
                      <a:pt x="298" y="139"/>
                    </a:lnTo>
                    <a:lnTo>
                      <a:pt x="270" y="106"/>
                    </a:lnTo>
                    <a:lnTo>
                      <a:pt x="245" y="86"/>
                    </a:lnTo>
                    <a:lnTo>
                      <a:pt x="212" y="65"/>
                    </a:lnTo>
                    <a:lnTo>
                      <a:pt x="184" y="41"/>
                    </a:lnTo>
                    <a:lnTo>
                      <a:pt x="147" y="29"/>
                    </a:lnTo>
                    <a:lnTo>
                      <a:pt x="114" y="16"/>
                    </a:lnTo>
                    <a:lnTo>
                      <a:pt x="74" y="4"/>
                    </a:lnTo>
                    <a:lnTo>
                      <a:pt x="41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27"/>
              <p:cNvSpPr>
                <a:spLocks noChangeArrowheads="1"/>
              </p:cNvSpPr>
              <p:nvPr/>
            </p:nvSpPr>
            <p:spPr bwMode="auto">
              <a:xfrm>
                <a:off x="8423275" y="1173163"/>
                <a:ext cx="234950" cy="226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Rectangle 29"/>
              <p:cNvSpPr>
                <a:spLocks noChangeArrowheads="1"/>
              </p:cNvSpPr>
              <p:nvPr/>
            </p:nvSpPr>
            <p:spPr bwMode="auto">
              <a:xfrm>
                <a:off x="8093075" y="2859088"/>
                <a:ext cx="233363" cy="57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31"/>
              <p:cNvSpPr>
                <a:spLocks noChangeArrowheads="1"/>
              </p:cNvSpPr>
              <p:nvPr/>
            </p:nvSpPr>
            <p:spPr bwMode="auto">
              <a:xfrm>
                <a:off x="7756525" y="1874838"/>
                <a:ext cx="233363" cy="1562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33"/>
              <p:cNvSpPr>
                <a:spLocks noChangeArrowheads="1"/>
              </p:cNvSpPr>
              <p:nvPr/>
            </p:nvSpPr>
            <p:spPr bwMode="auto">
              <a:xfrm>
                <a:off x="7412038" y="1465263"/>
                <a:ext cx="239713" cy="19716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42"/>
              <p:cNvSpPr>
                <a:spLocks noChangeArrowheads="1"/>
              </p:cNvSpPr>
              <p:nvPr/>
            </p:nvSpPr>
            <p:spPr bwMode="auto">
              <a:xfrm>
                <a:off x="9175750" y="1847850"/>
                <a:ext cx="792163" cy="117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45"/>
              <p:cNvSpPr>
                <a:spLocks noChangeArrowheads="1"/>
              </p:cNvSpPr>
              <p:nvPr/>
            </p:nvSpPr>
            <p:spPr bwMode="auto">
              <a:xfrm>
                <a:off x="9175750" y="2101850"/>
                <a:ext cx="857250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48"/>
              <p:cNvSpPr>
                <a:spLocks noChangeArrowheads="1"/>
              </p:cNvSpPr>
              <p:nvPr/>
            </p:nvSpPr>
            <p:spPr bwMode="auto">
              <a:xfrm>
                <a:off x="9175750" y="2341563"/>
                <a:ext cx="630238" cy="1222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Freeform 52"/>
              <p:cNvSpPr>
                <a:spLocks/>
              </p:cNvSpPr>
              <p:nvPr/>
            </p:nvSpPr>
            <p:spPr bwMode="auto">
              <a:xfrm>
                <a:off x="8093075" y="2859088"/>
                <a:ext cx="233363" cy="98425"/>
              </a:xfrm>
              <a:custGeom>
                <a:avLst/>
                <a:gdLst>
                  <a:gd name="T0" fmla="*/ 36 w 36"/>
                  <a:gd name="T1" fmla="*/ 0 h 15"/>
                  <a:gd name="T2" fmla="*/ 0 w 36"/>
                  <a:gd name="T3" fmla="*/ 0 h 15"/>
                  <a:gd name="T4" fmla="*/ 0 w 36"/>
                  <a:gd name="T5" fmla="*/ 15 h 15"/>
                  <a:gd name="T6" fmla="*/ 6 w 36"/>
                  <a:gd name="T7" fmla="*/ 15 h 15"/>
                  <a:gd name="T8" fmla="*/ 36 w 36"/>
                  <a:gd name="T9" fmla="*/ 12 h 15"/>
                  <a:gd name="T10" fmla="*/ 36 w 36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5">
                    <a:moveTo>
                      <a:pt x="3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" y="15"/>
                      <a:pt x="4" y="15"/>
                      <a:pt x="6" y="15"/>
                    </a:cubicBezTo>
                    <a:cubicBezTo>
                      <a:pt x="17" y="15"/>
                      <a:pt x="27" y="14"/>
                      <a:pt x="36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D8F6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Freeform 61"/>
              <p:cNvSpPr>
                <a:spLocks noEditPoints="1"/>
              </p:cNvSpPr>
              <p:nvPr/>
            </p:nvSpPr>
            <p:spPr bwMode="auto">
              <a:xfrm rot="194975">
                <a:off x="7239304" y="2399115"/>
                <a:ext cx="3575050" cy="1231900"/>
              </a:xfrm>
              <a:custGeom>
                <a:avLst/>
                <a:gdLst>
                  <a:gd name="T0" fmla="*/ 546 w 551"/>
                  <a:gd name="T1" fmla="*/ 12 h 190"/>
                  <a:gd name="T2" fmla="*/ 408 w 551"/>
                  <a:gd name="T3" fmla="*/ 9 h 190"/>
                  <a:gd name="T4" fmla="*/ 278 w 551"/>
                  <a:gd name="T5" fmla="*/ 40 h 190"/>
                  <a:gd name="T6" fmla="*/ 144 w 551"/>
                  <a:gd name="T7" fmla="*/ 17 h 190"/>
                  <a:gd name="T8" fmla="*/ 6 w 551"/>
                  <a:gd name="T9" fmla="*/ 28 h 190"/>
                  <a:gd name="T10" fmla="*/ 5 w 551"/>
                  <a:gd name="T11" fmla="*/ 46 h 190"/>
                  <a:gd name="T12" fmla="*/ 22 w 551"/>
                  <a:gd name="T13" fmla="*/ 66 h 190"/>
                  <a:gd name="T14" fmla="*/ 40 w 551"/>
                  <a:gd name="T15" fmla="*/ 109 h 190"/>
                  <a:gd name="T16" fmla="*/ 170 w 551"/>
                  <a:gd name="T17" fmla="*/ 177 h 190"/>
                  <a:gd name="T18" fmla="*/ 258 w 551"/>
                  <a:gd name="T19" fmla="*/ 79 h 190"/>
                  <a:gd name="T20" fmla="*/ 278 w 551"/>
                  <a:gd name="T21" fmla="*/ 67 h 190"/>
                  <a:gd name="T22" fmla="*/ 299 w 551"/>
                  <a:gd name="T23" fmla="*/ 78 h 190"/>
                  <a:gd name="T24" fmla="*/ 393 w 551"/>
                  <a:gd name="T25" fmla="*/ 170 h 190"/>
                  <a:gd name="T26" fmla="*/ 516 w 551"/>
                  <a:gd name="T27" fmla="*/ 94 h 190"/>
                  <a:gd name="T28" fmla="*/ 532 w 551"/>
                  <a:gd name="T29" fmla="*/ 50 h 190"/>
                  <a:gd name="T30" fmla="*/ 547 w 551"/>
                  <a:gd name="T31" fmla="*/ 29 h 190"/>
                  <a:gd name="T32" fmla="*/ 546 w 551"/>
                  <a:gd name="T33" fmla="*/ 12 h 190"/>
                  <a:gd name="T34" fmla="*/ 213 w 551"/>
                  <a:gd name="T35" fmla="*/ 137 h 190"/>
                  <a:gd name="T36" fmla="*/ 116 w 551"/>
                  <a:gd name="T37" fmla="*/ 167 h 190"/>
                  <a:gd name="T38" fmla="*/ 51 w 551"/>
                  <a:gd name="T39" fmla="*/ 73 h 190"/>
                  <a:gd name="T40" fmla="*/ 147 w 551"/>
                  <a:gd name="T41" fmla="*/ 30 h 190"/>
                  <a:gd name="T42" fmla="*/ 217 w 551"/>
                  <a:gd name="T43" fmla="*/ 45 h 190"/>
                  <a:gd name="T44" fmla="*/ 213 w 551"/>
                  <a:gd name="T45" fmla="*/ 137 h 190"/>
                  <a:gd name="T46" fmla="*/ 445 w 551"/>
                  <a:gd name="T47" fmla="*/ 157 h 190"/>
                  <a:gd name="T48" fmla="*/ 348 w 551"/>
                  <a:gd name="T49" fmla="*/ 133 h 190"/>
                  <a:gd name="T50" fmla="*/ 338 w 551"/>
                  <a:gd name="T51" fmla="*/ 42 h 190"/>
                  <a:gd name="T52" fmla="*/ 406 w 551"/>
                  <a:gd name="T53" fmla="*/ 22 h 190"/>
                  <a:gd name="T54" fmla="*/ 503 w 551"/>
                  <a:gd name="T55" fmla="*/ 59 h 190"/>
                  <a:gd name="T56" fmla="*/ 445 w 551"/>
                  <a:gd name="T57" fmla="*/ 157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51" h="190">
                    <a:moveTo>
                      <a:pt x="546" y="12"/>
                    </a:moveTo>
                    <a:cubicBezTo>
                      <a:pt x="546" y="12"/>
                      <a:pt x="466" y="0"/>
                      <a:pt x="408" y="9"/>
                    </a:cubicBezTo>
                    <a:cubicBezTo>
                      <a:pt x="350" y="17"/>
                      <a:pt x="305" y="39"/>
                      <a:pt x="278" y="40"/>
                    </a:cubicBezTo>
                    <a:cubicBezTo>
                      <a:pt x="251" y="41"/>
                      <a:pt x="203" y="22"/>
                      <a:pt x="144" y="17"/>
                    </a:cubicBezTo>
                    <a:cubicBezTo>
                      <a:pt x="85" y="11"/>
                      <a:pt x="6" y="28"/>
                      <a:pt x="6" y="28"/>
                    </a:cubicBezTo>
                    <a:cubicBezTo>
                      <a:pt x="0" y="29"/>
                      <a:pt x="3" y="35"/>
                      <a:pt x="5" y="46"/>
                    </a:cubicBezTo>
                    <a:cubicBezTo>
                      <a:pt x="8" y="56"/>
                      <a:pt x="8" y="59"/>
                      <a:pt x="22" y="66"/>
                    </a:cubicBezTo>
                    <a:cubicBezTo>
                      <a:pt x="35" y="72"/>
                      <a:pt x="40" y="109"/>
                      <a:pt x="40" y="109"/>
                    </a:cubicBezTo>
                    <a:cubicBezTo>
                      <a:pt x="53" y="173"/>
                      <a:pt x="103" y="190"/>
                      <a:pt x="170" y="177"/>
                    </a:cubicBezTo>
                    <a:cubicBezTo>
                      <a:pt x="237" y="164"/>
                      <a:pt x="252" y="91"/>
                      <a:pt x="258" y="79"/>
                    </a:cubicBezTo>
                    <a:cubicBezTo>
                      <a:pt x="265" y="67"/>
                      <a:pt x="278" y="67"/>
                      <a:pt x="278" y="67"/>
                    </a:cubicBezTo>
                    <a:cubicBezTo>
                      <a:pt x="278" y="67"/>
                      <a:pt x="292" y="66"/>
                      <a:pt x="299" y="78"/>
                    </a:cubicBezTo>
                    <a:cubicBezTo>
                      <a:pt x="307" y="89"/>
                      <a:pt x="325" y="161"/>
                      <a:pt x="393" y="170"/>
                    </a:cubicBezTo>
                    <a:cubicBezTo>
                      <a:pt x="459" y="179"/>
                      <a:pt x="507" y="159"/>
                      <a:pt x="516" y="94"/>
                    </a:cubicBezTo>
                    <a:cubicBezTo>
                      <a:pt x="516" y="94"/>
                      <a:pt x="518" y="58"/>
                      <a:pt x="532" y="50"/>
                    </a:cubicBezTo>
                    <a:cubicBezTo>
                      <a:pt x="545" y="43"/>
                      <a:pt x="545" y="39"/>
                      <a:pt x="547" y="29"/>
                    </a:cubicBezTo>
                    <a:cubicBezTo>
                      <a:pt x="549" y="18"/>
                      <a:pt x="551" y="12"/>
                      <a:pt x="546" y="12"/>
                    </a:cubicBezTo>
                    <a:close/>
                    <a:moveTo>
                      <a:pt x="213" y="137"/>
                    </a:moveTo>
                    <a:cubicBezTo>
                      <a:pt x="194" y="162"/>
                      <a:pt x="162" y="172"/>
                      <a:pt x="116" y="167"/>
                    </a:cubicBezTo>
                    <a:cubicBezTo>
                      <a:pt x="71" y="161"/>
                      <a:pt x="53" y="128"/>
                      <a:pt x="51" y="73"/>
                    </a:cubicBezTo>
                    <a:cubicBezTo>
                      <a:pt x="49" y="18"/>
                      <a:pt x="147" y="30"/>
                      <a:pt x="147" y="30"/>
                    </a:cubicBezTo>
                    <a:cubicBezTo>
                      <a:pt x="185" y="35"/>
                      <a:pt x="185" y="35"/>
                      <a:pt x="217" y="45"/>
                    </a:cubicBezTo>
                    <a:cubicBezTo>
                      <a:pt x="249" y="56"/>
                      <a:pt x="230" y="113"/>
                      <a:pt x="213" y="137"/>
                    </a:cubicBezTo>
                    <a:close/>
                    <a:moveTo>
                      <a:pt x="445" y="157"/>
                    </a:moveTo>
                    <a:cubicBezTo>
                      <a:pt x="400" y="165"/>
                      <a:pt x="367" y="156"/>
                      <a:pt x="348" y="133"/>
                    </a:cubicBezTo>
                    <a:cubicBezTo>
                      <a:pt x="329" y="110"/>
                      <a:pt x="307" y="54"/>
                      <a:pt x="338" y="42"/>
                    </a:cubicBezTo>
                    <a:cubicBezTo>
                      <a:pt x="368" y="29"/>
                      <a:pt x="368" y="29"/>
                      <a:pt x="406" y="22"/>
                    </a:cubicBezTo>
                    <a:cubicBezTo>
                      <a:pt x="406" y="22"/>
                      <a:pt x="502" y="3"/>
                      <a:pt x="503" y="59"/>
                    </a:cubicBezTo>
                    <a:cubicBezTo>
                      <a:pt x="506" y="115"/>
                      <a:pt x="490" y="148"/>
                      <a:pt x="445" y="15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91" name="Freeform 65"/>
            <p:cNvSpPr>
              <a:spLocks/>
            </p:cNvSpPr>
            <p:nvPr/>
          </p:nvSpPr>
          <p:spPr bwMode="auto">
            <a:xfrm>
              <a:off x="9448800" y="4383088"/>
              <a:ext cx="415925" cy="422275"/>
            </a:xfrm>
            <a:custGeom>
              <a:avLst/>
              <a:gdLst>
                <a:gd name="T0" fmla="*/ 0 w 262"/>
                <a:gd name="T1" fmla="*/ 0 h 266"/>
                <a:gd name="T2" fmla="*/ 0 w 262"/>
                <a:gd name="T3" fmla="*/ 266 h 266"/>
                <a:gd name="T4" fmla="*/ 262 w 262"/>
                <a:gd name="T5" fmla="*/ 266 h 266"/>
                <a:gd name="T6" fmla="*/ 262 w 262"/>
                <a:gd name="T7" fmla="*/ 262 h 266"/>
                <a:gd name="T8" fmla="*/ 257 w 262"/>
                <a:gd name="T9" fmla="*/ 233 h 266"/>
                <a:gd name="T10" fmla="*/ 253 w 262"/>
                <a:gd name="T11" fmla="*/ 209 h 266"/>
                <a:gd name="T12" fmla="*/ 249 w 262"/>
                <a:gd name="T13" fmla="*/ 184 h 266"/>
                <a:gd name="T14" fmla="*/ 241 w 262"/>
                <a:gd name="T15" fmla="*/ 160 h 266"/>
                <a:gd name="T16" fmla="*/ 229 w 262"/>
                <a:gd name="T17" fmla="*/ 135 h 266"/>
                <a:gd name="T18" fmla="*/ 217 w 262"/>
                <a:gd name="T19" fmla="*/ 115 h 266"/>
                <a:gd name="T20" fmla="*/ 204 w 262"/>
                <a:gd name="T21" fmla="*/ 94 h 266"/>
                <a:gd name="T22" fmla="*/ 184 w 262"/>
                <a:gd name="T23" fmla="*/ 74 h 266"/>
                <a:gd name="T24" fmla="*/ 168 w 262"/>
                <a:gd name="T25" fmla="*/ 62 h 266"/>
                <a:gd name="T26" fmla="*/ 147 w 262"/>
                <a:gd name="T27" fmla="*/ 45 h 266"/>
                <a:gd name="T28" fmla="*/ 127 w 262"/>
                <a:gd name="T29" fmla="*/ 29 h 266"/>
                <a:gd name="T30" fmla="*/ 102 w 262"/>
                <a:gd name="T31" fmla="*/ 21 h 266"/>
                <a:gd name="T32" fmla="*/ 78 w 262"/>
                <a:gd name="T33" fmla="*/ 13 h 266"/>
                <a:gd name="T34" fmla="*/ 53 w 262"/>
                <a:gd name="T35" fmla="*/ 5 h 266"/>
                <a:gd name="T36" fmla="*/ 29 w 262"/>
                <a:gd name="T37" fmla="*/ 0 h 266"/>
                <a:gd name="T38" fmla="*/ 0 w 262"/>
                <a:gd name="T39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62" h="266">
                  <a:moveTo>
                    <a:pt x="0" y="0"/>
                  </a:moveTo>
                  <a:lnTo>
                    <a:pt x="0" y="266"/>
                  </a:lnTo>
                  <a:lnTo>
                    <a:pt x="262" y="266"/>
                  </a:lnTo>
                  <a:lnTo>
                    <a:pt x="262" y="262"/>
                  </a:lnTo>
                  <a:lnTo>
                    <a:pt x="257" y="233"/>
                  </a:lnTo>
                  <a:lnTo>
                    <a:pt x="253" y="209"/>
                  </a:lnTo>
                  <a:lnTo>
                    <a:pt x="249" y="184"/>
                  </a:lnTo>
                  <a:lnTo>
                    <a:pt x="241" y="160"/>
                  </a:lnTo>
                  <a:lnTo>
                    <a:pt x="229" y="135"/>
                  </a:lnTo>
                  <a:lnTo>
                    <a:pt x="217" y="115"/>
                  </a:lnTo>
                  <a:lnTo>
                    <a:pt x="204" y="94"/>
                  </a:lnTo>
                  <a:lnTo>
                    <a:pt x="184" y="74"/>
                  </a:lnTo>
                  <a:lnTo>
                    <a:pt x="168" y="62"/>
                  </a:lnTo>
                  <a:lnTo>
                    <a:pt x="147" y="45"/>
                  </a:lnTo>
                  <a:lnTo>
                    <a:pt x="127" y="29"/>
                  </a:lnTo>
                  <a:lnTo>
                    <a:pt x="102" y="21"/>
                  </a:lnTo>
                  <a:lnTo>
                    <a:pt x="78" y="13"/>
                  </a:lnTo>
                  <a:lnTo>
                    <a:pt x="53" y="5"/>
                  </a:lnTo>
                  <a:lnTo>
                    <a:pt x="2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Rectangle 13"/>
            <p:cNvSpPr>
              <a:spLocks noChangeArrowheads="1"/>
            </p:cNvSpPr>
            <p:nvPr/>
          </p:nvSpPr>
          <p:spPr bwMode="auto">
            <a:xfrm>
              <a:off x="8159776" y="4741192"/>
              <a:ext cx="563563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Rectangle 14"/>
            <p:cNvSpPr>
              <a:spLocks noChangeArrowheads="1"/>
            </p:cNvSpPr>
            <p:nvPr/>
          </p:nvSpPr>
          <p:spPr bwMode="auto">
            <a:xfrm>
              <a:off x="8029601" y="4741192"/>
              <a:ext cx="84138" cy="777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Rectangle 13"/>
            <p:cNvSpPr>
              <a:spLocks noChangeArrowheads="1"/>
            </p:cNvSpPr>
            <p:nvPr/>
          </p:nvSpPr>
          <p:spPr bwMode="auto">
            <a:xfrm>
              <a:off x="9087157" y="4506973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Rectangle 13"/>
            <p:cNvSpPr>
              <a:spLocks noChangeArrowheads="1"/>
            </p:cNvSpPr>
            <p:nvPr/>
          </p:nvSpPr>
          <p:spPr bwMode="auto">
            <a:xfrm>
              <a:off x="9087157" y="4683720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Rectangle 13"/>
            <p:cNvSpPr>
              <a:spLocks noChangeArrowheads="1"/>
            </p:cNvSpPr>
            <p:nvPr/>
          </p:nvSpPr>
          <p:spPr bwMode="auto">
            <a:xfrm>
              <a:off x="9087157" y="4860467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13"/>
            <p:cNvSpPr>
              <a:spLocks noChangeArrowheads="1"/>
            </p:cNvSpPr>
            <p:nvPr/>
          </p:nvSpPr>
          <p:spPr bwMode="auto">
            <a:xfrm>
              <a:off x="9087157" y="5037214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Rectangle 13"/>
            <p:cNvSpPr>
              <a:spLocks noChangeArrowheads="1"/>
            </p:cNvSpPr>
            <p:nvPr/>
          </p:nvSpPr>
          <p:spPr bwMode="auto">
            <a:xfrm>
              <a:off x="9087157" y="5213960"/>
              <a:ext cx="563563" cy="77788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8399051" y="4116388"/>
              <a:ext cx="1203150" cy="4616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Stefan </a:t>
              </a:r>
              <a:r>
                <a:rPr kumimoji="0" lang="en-CA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Milea</a:t>
              </a:r>
              <a:endPara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10" name="AutoShape 163"/>
          <p:cNvSpPr>
            <a:spLocks noChangeAspect="1" noChangeArrowheads="1" noTextEdit="1"/>
          </p:cNvSpPr>
          <p:nvPr/>
        </p:nvSpPr>
        <p:spPr bwMode="auto">
          <a:xfrm>
            <a:off x="6632219" y="2268417"/>
            <a:ext cx="2560638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1" name="Freeform 194"/>
          <p:cNvSpPr>
            <a:spLocks/>
          </p:cNvSpPr>
          <p:nvPr/>
        </p:nvSpPr>
        <p:spPr bwMode="auto">
          <a:xfrm>
            <a:off x="8016519" y="2924054"/>
            <a:ext cx="200025" cy="257175"/>
          </a:xfrm>
          <a:custGeom>
            <a:avLst/>
            <a:gdLst>
              <a:gd name="T0" fmla="*/ 90 w 90"/>
              <a:gd name="T1" fmla="*/ 55 h 116"/>
              <a:gd name="T2" fmla="*/ 67 w 90"/>
              <a:gd name="T3" fmla="*/ 17 h 116"/>
              <a:gd name="T4" fmla="*/ 38 w 90"/>
              <a:gd name="T5" fmla="*/ 0 h 116"/>
              <a:gd name="T6" fmla="*/ 0 w 90"/>
              <a:gd name="T7" fmla="*/ 47 h 116"/>
              <a:gd name="T8" fmla="*/ 3 w 90"/>
              <a:gd name="T9" fmla="*/ 111 h 116"/>
              <a:gd name="T10" fmla="*/ 38 w 90"/>
              <a:gd name="T11" fmla="*/ 116 h 116"/>
              <a:gd name="T12" fmla="*/ 39 w 90"/>
              <a:gd name="T13" fmla="*/ 116 h 116"/>
              <a:gd name="T14" fmla="*/ 41 w 90"/>
              <a:gd name="T15" fmla="*/ 116 h 116"/>
              <a:gd name="T16" fmla="*/ 41 w 90"/>
              <a:gd name="T17" fmla="*/ 116 h 116"/>
              <a:gd name="T18" fmla="*/ 45 w 90"/>
              <a:gd name="T19" fmla="*/ 116 h 116"/>
              <a:gd name="T20" fmla="*/ 46 w 90"/>
              <a:gd name="T21" fmla="*/ 116 h 116"/>
              <a:gd name="T22" fmla="*/ 47 w 90"/>
              <a:gd name="T23" fmla="*/ 116 h 116"/>
              <a:gd name="T24" fmla="*/ 50 w 90"/>
              <a:gd name="T25" fmla="*/ 116 h 116"/>
              <a:gd name="T26" fmla="*/ 50 w 90"/>
              <a:gd name="T27" fmla="*/ 116 h 116"/>
              <a:gd name="T28" fmla="*/ 52 w 90"/>
              <a:gd name="T29" fmla="*/ 116 h 116"/>
              <a:gd name="T30" fmla="*/ 53 w 90"/>
              <a:gd name="T31" fmla="*/ 116 h 116"/>
              <a:gd name="T32" fmla="*/ 86 w 90"/>
              <a:gd name="T33" fmla="*/ 111 h 116"/>
              <a:gd name="T34" fmla="*/ 90 w 90"/>
              <a:gd name="T35" fmla="*/ 5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0" h="116">
                <a:moveTo>
                  <a:pt x="90" y="55"/>
                </a:moveTo>
                <a:cubicBezTo>
                  <a:pt x="90" y="37"/>
                  <a:pt x="80" y="22"/>
                  <a:pt x="67" y="17"/>
                </a:cubicBezTo>
                <a:cubicBezTo>
                  <a:pt x="60" y="6"/>
                  <a:pt x="50" y="0"/>
                  <a:pt x="38" y="0"/>
                </a:cubicBezTo>
                <a:cubicBezTo>
                  <a:pt x="17" y="0"/>
                  <a:pt x="0" y="21"/>
                  <a:pt x="0" y="47"/>
                </a:cubicBezTo>
                <a:cubicBezTo>
                  <a:pt x="0" y="52"/>
                  <a:pt x="2" y="85"/>
                  <a:pt x="3" y="111"/>
                </a:cubicBezTo>
                <a:cubicBezTo>
                  <a:pt x="14" y="114"/>
                  <a:pt x="26" y="116"/>
                  <a:pt x="38" y="116"/>
                </a:cubicBezTo>
                <a:cubicBezTo>
                  <a:pt x="38" y="116"/>
                  <a:pt x="39" y="116"/>
                  <a:pt x="39" y="116"/>
                </a:cubicBezTo>
                <a:cubicBezTo>
                  <a:pt x="40" y="116"/>
                  <a:pt x="41" y="116"/>
                  <a:pt x="41" y="116"/>
                </a:cubicBezTo>
                <a:cubicBezTo>
                  <a:pt x="41" y="116"/>
                  <a:pt x="41" y="116"/>
                  <a:pt x="41" y="116"/>
                </a:cubicBezTo>
                <a:cubicBezTo>
                  <a:pt x="42" y="116"/>
                  <a:pt x="44" y="116"/>
                  <a:pt x="45" y="116"/>
                </a:cubicBezTo>
                <a:cubicBezTo>
                  <a:pt x="45" y="116"/>
                  <a:pt x="45" y="116"/>
                  <a:pt x="46" y="116"/>
                </a:cubicBezTo>
                <a:cubicBezTo>
                  <a:pt x="46" y="116"/>
                  <a:pt x="46" y="116"/>
                  <a:pt x="47" y="116"/>
                </a:cubicBezTo>
                <a:cubicBezTo>
                  <a:pt x="48" y="116"/>
                  <a:pt x="49" y="116"/>
                  <a:pt x="50" y="116"/>
                </a:cubicBezTo>
                <a:cubicBezTo>
                  <a:pt x="50" y="116"/>
                  <a:pt x="50" y="116"/>
                  <a:pt x="50" y="116"/>
                </a:cubicBezTo>
                <a:cubicBezTo>
                  <a:pt x="50" y="116"/>
                  <a:pt x="51" y="116"/>
                  <a:pt x="52" y="116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65" y="116"/>
                  <a:pt x="76" y="114"/>
                  <a:pt x="86" y="111"/>
                </a:cubicBezTo>
                <a:cubicBezTo>
                  <a:pt x="87" y="87"/>
                  <a:pt x="90" y="58"/>
                  <a:pt x="90" y="55"/>
                </a:cubicBezTo>
                <a:close/>
              </a:path>
            </a:pathLst>
          </a:custGeom>
          <a:solidFill>
            <a:srgbClr val="6821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2" name="Freeform 216"/>
          <p:cNvSpPr>
            <a:spLocks/>
          </p:cNvSpPr>
          <p:nvPr/>
        </p:nvSpPr>
        <p:spPr bwMode="auto">
          <a:xfrm>
            <a:off x="8030807" y="3012954"/>
            <a:ext cx="166688" cy="200025"/>
          </a:xfrm>
          <a:custGeom>
            <a:avLst/>
            <a:gdLst>
              <a:gd name="T0" fmla="*/ 71 w 75"/>
              <a:gd name="T1" fmla="*/ 16 h 90"/>
              <a:gd name="T2" fmla="*/ 69 w 75"/>
              <a:gd name="T3" fmla="*/ 16 h 90"/>
              <a:gd name="T4" fmla="*/ 69 w 75"/>
              <a:gd name="T5" fmla="*/ 11 h 90"/>
              <a:gd name="T6" fmla="*/ 69 w 75"/>
              <a:gd name="T7" fmla="*/ 10 h 90"/>
              <a:gd name="T8" fmla="*/ 69 w 75"/>
              <a:gd name="T9" fmla="*/ 9 h 90"/>
              <a:gd name="T10" fmla="*/ 69 w 75"/>
              <a:gd name="T11" fmla="*/ 8 h 90"/>
              <a:gd name="T12" fmla="*/ 69 w 75"/>
              <a:gd name="T13" fmla="*/ 8 h 90"/>
              <a:gd name="T14" fmla="*/ 69 w 75"/>
              <a:gd name="T15" fmla="*/ 7 h 90"/>
              <a:gd name="T16" fmla="*/ 69 w 75"/>
              <a:gd name="T17" fmla="*/ 6 h 90"/>
              <a:gd name="T18" fmla="*/ 69 w 75"/>
              <a:gd name="T19" fmla="*/ 6 h 90"/>
              <a:gd name="T20" fmla="*/ 68 w 75"/>
              <a:gd name="T21" fmla="*/ 4 h 90"/>
              <a:gd name="T22" fmla="*/ 68 w 75"/>
              <a:gd name="T23" fmla="*/ 4 h 90"/>
              <a:gd name="T24" fmla="*/ 67 w 75"/>
              <a:gd name="T25" fmla="*/ 3 h 90"/>
              <a:gd name="T26" fmla="*/ 67 w 75"/>
              <a:gd name="T27" fmla="*/ 3 h 90"/>
              <a:gd name="T28" fmla="*/ 67 w 75"/>
              <a:gd name="T29" fmla="*/ 2 h 90"/>
              <a:gd name="T30" fmla="*/ 67 w 75"/>
              <a:gd name="T31" fmla="*/ 2 h 90"/>
              <a:gd name="T32" fmla="*/ 61 w 75"/>
              <a:gd name="T33" fmla="*/ 3 h 90"/>
              <a:gd name="T34" fmla="*/ 50 w 75"/>
              <a:gd name="T35" fmla="*/ 0 h 90"/>
              <a:gd name="T36" fmla="*/ 31 w 75"/>
              <a:gd name="T37" fmla="*/ 3 h 90"/>
              <a:gd name="T38" fmla="*/ 11 w 75"/>
              <a:gd name="T39" fmla="*/ 0 h 90"/>
              <a:gd name="T40" fmla="*/ 8 w 75"/>
              <a:gd name="T41" fmla="*/ 3 h 90"/>
              <a:gd name="T42" fmla="*/ 8 w 75"/>
              <a:gd name="T43" fmla="*/ 3 h 90"/>
              <a:gd name="T44" fmla="*/ 7 w 75"/>
              <a:gd name="T45" fmla="*/ 5 h 90"/>
              <a:gd name="T46" fmla="*/ 7 w 75"/>
              <a:gd name="T47" fmla="*/ 5 h 90"/>
              <a:gd name="T48" fmla="*/ 7 w 75"/>
              <a:gd name="T49" fmla="*/ 6 h 90"/>
              <a:gd name="T50" fmla="*/ 7 w 75"/>
              <a:gd name="T51" fmla="*/ 6 h 90"/>
              <a:gd name="T52" fmla="*/ 6 w 75"/>
              <a:gd name="T53" fmla="*/ 8 h 90"/>
              <a:gd name="T54" fmla="*/ 6 w 75"/>
              <a:gd name="T55" fmla="*/ 8 h 90"/>
              <a:gd name="T56" fmla="*/ 6 w 75"/>
              <a:gd name="T57" fmla="*/ 9 h 90"/>
              <a:gd name="T58" fmla="*/ 6 w 75"/>
              <a:gd name="T59" fmla="*/ 9 h 90"/>
              <a:gd name="T60" fmla="*/ 6 w 75"/>
              <a:gd name="T61" fmla="*/ 11 h 90"/>
              <a:gd name="T62" fmla="*/ 6 w 75"/>
              <a:gd name="T63" fmla="*/ 16 h 90"/>
              <a:gd name="T64" fmla="*/ 5 w 75"/>
              <a:gd name="T65" fmla="*/ 16 h 90"/>
              <a:gd name="T66" fmla="*/ 0 w 75"/>
              <a:gd name="T67" fmla="*/ 21 h 90"/>
              <a:gd name="T68" fmla="*/ 0 w 75"/>
              <a:gd name="T69" fmla="*/ 33 h 90"/>
              <a:gd name="T70" fmla="*/ 6 w 75"/>
              <a:gd name="T71" fmla="*/ 38 h 90"/>
              <a:gd name="T72" fmla="*/ 11 w 75"/>
              <a:gd name="T73" fmla="*/ 51 h 90"/>
              <a:gd name="T74" fmla="*/ 22 w 75"/>
              <a:gd name="T75" fmla="*/ 66 h 90"/>
              <a:gd name="T76" fmla="*/ 24 w 75"/>
              <a:gd name="T77" fmla="*/ 80 h 90"/>
              <a:gd name="T78" fmla="*/ 38 w 75"/>
              <a:gd name="T79" fmla="*/ 90 h 90"/>
              <a:gd name="T80" fmla="*/ 52 w 75"/>
              <a:gd name="T81" fmla="*/ 80 h 90"/>
              <a:gd name="T82" fmla="*/ 54 w 75"/>
              <a:gd name="T83" fmla="*/ 66 h 90"/>
              <a:gd name="T84" fmla="*/ 64 w 75"/>
              <a:gd name="T85" fmla="*/ 51 h 90"/>
              <a:gd name="T86" fmla="*/ 69 w 75"/>
              <a:gd name="T87" fmla="*/ 38 h 90"/>
              <a:gd name="T88" fmla="*/ 75 w 75"/>
              <a:gd name="T89" fmla="*/ 33 h 90"/>
              <a:gd name="T90" fmla="*/ 75 w 75"/>
              <a:gd name="T91" fmla="*/ 21 h 90"/>
              <a:gd name="T92" fmla="*/ 71 w 75"/>
              <a:gd name="T93" fmla="*/ 1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5" h="90">
                <a:moveTo>
                  <a:pt x="71" y="16"/>
                </a:moveTo>
                <a:cubicBezTo>
                  <a:pt x="71" y="16"/>
                  <a:pt x="70" y="16"/>
                  <a:pt x="69" y="16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9" y="10"/>
                  <a:pt x="69" y="10"/>
                </a:cubicBezTo>
                <a:cubicBezTo>
                  <a:pt x="69" y="9"/>
                  <a:pt x="69" y="9"/>
                  <a:pt x="69" y="9"/>
                </a:cubicBezTo>
                <a:cubicBezTo>
                  <a:pt x="69" y="9"/>
                  <a:pt x="69" y="9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6"/>
                </a:cubicBezTo>
                <a:cubicBezTo>
                  <a:pt x="69" y="6"/>
                  <a:pt x="69" y="6"/>
                  <a:pt x="69" y="6"/>
                </a:cubicBezTo>
                <a:cubicBezTo>
                  <a:pt x="68" y="5"/>
                  <a:pt x="68" y="5"/>
                  <a:pt x="68" y="4"/>
                </a:cubicBezTo>
                <a:cubicBezTo>
                  <a:pt x="68" y="4"/>
                  <a:pt x="68" y="4"/>
                  <a:pt x="68" y="4"/>
                </a:cubicBezTo>
                <a:cubicBezTo>
                  <a:pt x="68" y="4"/>
                  <a:pt x="67" y="3"/>
                  <a:pt x="67" y="3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3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5" y="3"/>
                  <a:pt x="63" y="3"/>
                  <a:pt x="61" y="3"/>
                </a:cubicBezTo>
                <a:cubicBezTo>
                  <a:pt x="56" y="3"/>
                  <a:pt x="52" y="2"/>
                  <a:pt x="50" y="0"/>
                </a:cubicBezTo>
                <a:cubicBezTo>
                  <a:pt x="46" y="2"/>
                  <a:pt x="39" y="3"/>
                  <a:pt x="31" y="3"/>
                </a:cubicBezTo>
                <a:cubicBezTo>
                  <a:pt x="23" y="3"/>
                  <a:pt x="15" y="2"/>
                  <a:pt x="11" y="0"/>
                </a:cubicBezTo>
                <a:cubicBezTo>
                  <a:pt x="10" y="1"/>
                  <a:pt x="9" y="2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8" y="4"/>
                  <a:pt x="7" y="4"/>
                  <a:pt x="7" y="5"/>
                </a:cubicBezTo>
                <a:cubicBezTo>
                  <a:pt x="7" y="5"/>
                  <a:pt x="7" y="5"/>
                  <a:pt x="7" y="5"/>
                </a:cubicBezTo>
                <a:cubicBezTo>
                  <a:pt x="7" y="5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6" y="7"/>
                  <a:pt x="6" y="7"/>
                  <a:pt x="6" y="8"/>
                </a:cubicBezTo>
                <a:cubicBezTo>
                  <a:pt x="6" y="8"/>
                  <a:pt x="6" y="8"/>
                  <a:pt x="6" y="8"/>
                </a:cubicBezTo>
                <a:cubicBezTo>
                  <a:pt x="6" y="8"/>
                  <a:pt x="6" y="9"/>
                  <a:pt x="6" y="9"/>
                </a:cubicBezTo>
                <a:cubicBezTo>
                  <a:pt x="6" y="9"/>
                  <a:pt x="6" y="9"/>
                  <a:pt x="6" y="9"/>
                </a:cubicBezTo>
                <a:cubicBezTo>
                  <a:pt x="6" y="10"/>
                  <a:pt x="6" y="11"/>
                  <a:pt x="6" y="11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6"/>
                  <a:pt x="5" y="16"/>
                  <a:pt x="5" y="16"/>
                </a:cubicBezTo>
                <a:cubicBezTo>
                  <a:pt x="2" y="16"/>
                  <a:pt x="0" y="18"/>
                  <a:pt x="0" y="21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3" y="38"/>
                  <a:pt x="6" y="38"/>
                </a:cubicBezTo>
                <a:cubicBezTo>
                  <a:pt x="11" y="51"/>
                  <a:pt x="11" y="51"/>
                  <a:pt x="11" y="51"/>
                </a:cubicBezTo>
                <a:cubicBezTo>
                  <a:pt x="13" y="59"/>
                  <a:pt x="17" y="64"/>
                  <a:pt x="22" y="66"/>
                </a:cubicBezTo>
                <a:cubicBezTo>
                  <a:pt x="24" y="80"/>
                  <a:pt x="24" y="80"/>
                  <a:pt x="24" y="80"/>
                </a:cubicBezTo>
                <a:cubicBezTo>
                  <a:pt x="38" y="90"/>
                  <a:pt x="38" y="90"/>
                  <a:pt x="38" y="90"/>
                </a:cubicBezTo>
                <a:cubicBezTo>
                  <a:pt x="52" y="80"/>
                  <a:pt x="52" y="80"/>
                  <a:pt x="52" y="80"/>
                </a:cubicBezTo>
                <a:cubicBezTo>
                  <a:pt x="54" y="66"/>
                  <a:pt x="54" y="66"/>
                  <a:pt x="54" y="66"/>
                </a:cubicBezTo>
                <a:cubicBezTo>
                  <a:pt x="59" y="64"/>
                  <a:pt x="61" y="59"/>
                  <a:pt x="64" y="51"/>
                </a:cubicBezTo>
                <a:cubicBezTo>
                  <a:pt x="69" y="38"/>
                  <a:pt x="69" y="38"/>
                  <a:pt x="69" y="38"/>
                </a:cubicBezTo>
                <a:cubicBezTo>
                  <a:pt x="73" y="38"/>
                  <a:pt x="75" y="36"/>
                  <a:pt x="75" y="33"/>
                </a:cubicBezTo>
                <a:cubicBezTo>
                  <a:pt x="75" y="21"/>
                  <a:pt x="75" y="21"/>
                  <a:pt x="75" y="21"/>
                </a:cubicBezTo>
                <a:cubicBezTo>
                  <a:pt x="75" y="19"/>
                  <a:pt x="73" y="17"/>
                  <a:pt x="71" y="16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43869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solidFill>
                  <a:srgbClr val="FB3301"/>
                </a:solidFill>
              </a:rPr>
              <a:t>DO include contact information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620" y="1261533"/>
            <a:ext cx="9278551" cy="489213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email account should you use?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don't want to miss an email about a job because you weren't checking your school email</a:t>
            </a:r>
          </a:p>
          <a:p>
            <a:pPr lvl="1">
              <a:spcBef>
                <a:spcPts val="800"/>
              </a:spcBef>
              <a:spcAft>
                <a:spcPts val="800"/>
              </a:spcAft>
            </a:pPr>
            <a:r>
              <a:rPr lang="en-CA" sz="2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Have a professional looking email address I might not hire sexybunny48@Hotmail.com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8" name="Freeform 55"/>
          <p:cNvSpPr>
            <a:spLocks noEditPoints="1"/>
          </p:cNvSpPr>
          <p:nvPr/>
        </p:nvSpPr>
        <p:spPr bwMode="auto">
          <a:xfrm>
            <a:off x="709291" y="1383922"/>
            <a:ext cx="585525" cy="357809"/>
          </a:xfrm>
          <a:custGeom>
            <a:avLst/>
            <a:gdLst>
              <a:gd name="T0" fmla="*/ 97 w 193"/>
              <a:gd name="T1" fmla="*/ 84 h 148"/>
              <a:gd name="T2" fmla="*/ 193 w 193"/>
              <a:gd name="T3" fmla="*/ 14 h 148"/>
              <a:gd name="T4" fmla="*/ 193 w 193"/>
              <a:gd name="T5" fmla="*/ 0 h 148"/>
              <a:gd name="T6" fmla="*/ 97 w 193"/>
              <a:gd name="T7" fmla="*/ 0 h 148"/>
              <a:gd name="T8" fmla="*/ 0 w 193"/>
              <a:gd name="T9" fmla="*/ 0 h 148"/>
              <a:gd name="T10" fmla="*/ 0 w 193"/>
              <a:gd name="T11" fmla="*/ 14 h 148"/>
              <a:gd name="T12" fmla="*/ 97 w 193"/>
              <a:gd name="T13" fmla="*/ 84 h 148"/>
              <a:gd name="T14" fmla="*/ 193 w 193"/>
              <a:gd name="T15" fmla="*/ 148 h 148"/>
              <a:gd name="T16" fmla="*/ 193 w 193"/>
              <a:gd name="T17" fmla="*/ 28 h 148"/>
              <a:gd name="T18" fmla="*/ 97 w 193"/>
              <a:gd name="T19" fmla="*/ 99 h 148"/>
              <a:gd name="T20" fmla="*/ 0 w 193"/>
              <a:gd name="T21" fmla="*/ 28 h 148"/>
              <a:gd name="T22" fmla="*/ 0 w 193"/>
              <a:gd name="T23" fmla="*/ 148 h 148"/>
              <a:gd name="T24" fmla="*/ 97 w 193"/>
              <a:gd name="T25" fmla="*/ 148 h 148"/>
              <a:gd name="T26" fmla="*/ 193 w 193"/>
              <a:gd name="T27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3" h="148">
                <a:moveTo>
                  <a:pt x="97" y="84"/>
                </a:moveTo>
                <a:lnTo>
                  <a:pt x="193" y="14"/>
                </a:lnTo>
                <a:lnTo>
                  <a:pt x="193" y="0"/>
                </a:lnTo>
                <a:lnTo>
                  <a:pt x="97" y="0"/>
                </a:lnTo>
                <a:lnTo>
                  <a:pt x="0" y="0"/>
                </a:lnTo>
                <a:lnTo>
                  <a:pt x="0" y="14"/>
                </a:lnTo>
                <a:lnTo>
                  <a:pt x="97" y="84"/>
                </a:lnTo>
                <a:close/>
                <a:moveTo>
                  <a:pt x="193" y="148"/>
                </a:moveTo>
                <a:lnTo>
                  <a:pt x="193" y="28"/>
                </a:lnTo>
                <a:lnTo>
                  <a:pt x="97" y="99"/>
                </a:lnTo>
                <a:lnTo>
                  <a:pt x="0" y="28"/>
                </a:lnTo>
                <a:lnTo>
                  <a:pt x="0" y="148"/>
                </a:lnTo>
                <a:lnTo>
                  <a:pt x="97" y="148"/>
                </a:lnTo>
                <a:lnTo>
                  <a:pt x="193" y="148"/>
                </a:lnTo>
                <a:close/>
              </a:path>
            </a:pathLst>
          </a:custGeom>
          <a:solidFill>
            <a:srgbClr val="2A328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37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rgbClr val="FB3301"/>
                </a:solidFill>
              </a:rPr>
              <a:t>DO check what your social media says about you!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0620" y="1261533"/>
            <a:ext cx="9278551" cy="4892131"/>
          </a:xfrm>
        </p:spPr>
        <p:txBody>
          <a:bodyPr>
            <a:normAutofit/>
          </a:bodyPr>
          <a:lstStyle/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Include links to the social media that presents you professionally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Set privacy settings on social media accounts you use personally not professionally so they do not appear in search results </a:t>
            </a:r>
          </a:p>
          <a:p>
            <a:pPr marL="0" lvl="1" indent="0">
              <a:spcBef>
                <a:spcPts val="800"/>
              </a:spcBef>
              <a:spcAft>
                <a:spcPts val="800"/>
              </a:spcAft>
              <a:buNone/>
            </a:pPr>
            <a:r>
              <a:rPr lang="en-CA" sz="3000" dirty="0"/>
              <a:t>If you have a LinkedIn account, make sure it links to a current email address and that your profile is up to date</a:t>
            </a:r>
          </a:p>
          <a:p>
            <a:pPr>
              <a:spcBef>
                <a:spcPts val="500"/>
              </a:spcBef>
              <a:spcAft>
                <a:spcPts val="500"/>
              </a:spcAft>
            </a:pPr>
            <a:endParaRPr lang="en-CA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13" y="4180598"/>
            <a:ext cx="486137" cy="4861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3" y="1405965"/>
            <a:ext cx="728291" cy="72829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59780" y="2852977"/>
            <a:ext cx="317500" cy="512763"/>
            <a:chOff x="395529" y="3905688"/>
            <a:chExt cx="317500" cy="512763"/>
          </a:xfrm>
        </p:grpSpPr>
        <p:sp>
          <p:nvSpPr>
            <p:cNvPr id="11" name="Freeform 84"/>
            <p:cNvSpPr>
              <a:spLocks/>
            </p:cNvSpPr>
            <p:nvPr/>
          </p:nvSpPr>
          <p:spPr bwMode="auto">
            <a:xfrm>
              <a:off x="455854" y="3905688"/>
              <a:ext cx="196850" cy="223838"/>
            </a:xfrm>
            <a:custGeom>
              <a:avLst/>
              <a:gdLst>
                <a:gd name="T0" fmla="*/ 68 w 68"/>
                <a:gd name="T1" fmla="*/ 78 h 78"/>
                <a:gd name="T2" fmla="*/ 53 w 68"/>
                <a:gd name="T3" fmla="*/ 78 h 78"/>
                <a:gd name="T4" fmla="*/ 53 w 68"/>
                <a:gd name="T5" fmla="*/ 34 h 78"/>
                <a:gd name="T6" fmla="*/ 34 w 68"/>
                <a:gd name="T7" fmla="*/ 15 h 78"/>
                <a:gd name="T8" fmla="*/ 15 w 68"/>
                <a:gd name="T9" fmla="*/ 34 h 78"/>
                <a:gd name="T10" fmla="*/ 15 w 68"/>
                <a:gd name="T11" fmla="*/ 78 h 78"/>
                <a:gd name="T12" fmla="*/ 0 w 68"/>
                <a:gd name="T13" fmla="*/ 78 h 78"/>
                <a:gd name="T14" fmla="*/ 0 w 68"/>
                <a:gd name="T15" fmla="*/ 34 h 78"/>
                <a:gd name="T16" fmla="*/ 34 w 68"/>
                <a:gd name="T17" fmla="*/ 0 h 78"/>
                <a:gd name="T18" fmla="*/ 68 w 68"/>
                <a:gd name="T19" fmla="*/ 34 h 78"/>
                <a:gd name="T20" fmla="*/ 68 w 68"/>
                <a:gd name="T21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78">
                  <a:moveTo>
                    <a:pt x="68" y="78"/>
                  </a:moveTo>
                  <a:cubicBezTo>
                    <a:pt x="53" y="78"/>
                    <a:pt x="53" y="78"/>
                    <a:pt x="53" y="78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3" y="23"/>
                    <a:pt x="44" y="15"/>
                    <a:pt x="34" y="15"/>
                  </a:cubicBezTo>
                  <a:cubicBezTo>
                    <a:pt x="23" y="15"/>
                    <a:pt x="15" y="23"/>
                    <a:pt x="15" y="3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lnTo>
                    <a:pt x="68" y="78"/>
                  </a:ln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85"/>
            <p:cNvSpPr>
              <a:spLocks noChangeArrowheads="1"/>
            </p:cNvSpPr>
            <p:nvPr/>
          </p:nvSpPr>
          <p:spPr bwMode="auto">
            <a:xfrm>
              <a:off x="395529" y="4121588"/>
              <a:ext cx="317500" cy="296863"/>
            </a:xfrm>
            <a:prstGeom prst="rect">
              <a:avLst/>
            </a:pr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87"/>
            <p:cNvSpPr>
              <a:spLocks/>
            </p:cNvSpPr>
            <p:nvPr/>
          </p:nvSpPr>
          <p:spPr bwMode="auto">
            <a:xfrm>
              <a:off x="522529" y="4216838"/>
              <a:ext cx="63500" cy="114300"/>
            </a:xfrm>
            <a:custGeom>
              <a:avLst/>
              <a:gdLst>
                <a:gd name="T0" fmla="*/ 22 w 22"/>
                <a:gd name="T1" fmla="*/ 11 h 40"/>
                <a:gd name="T2" fmla="*/ 11 w 22"/>
                <a:gd name="T3" fmla="*/ 0 h 40"/>
                <a:gd name="T4" fmla="*/ 0 w 22"/>
                <a:gd name="T5" fmla="*/ 11 h 40"/>
                <a:gd name="T6" fmla="*/ 7 w 22"/>
                <a:gd name="T7" fmla="*/ 22 h 40"/>
                <a:gd name="T8" fmla="*/ 7 w 22"/>
                <a:gd name="T9" fmla="*/ 40 h 40"/>
                <a:gd name="T10" fmla="*/ 15 w 22"/>
                <a:gd name="T11" fmla="*/ 40 h 40"/>
                <a:gd name="T12" fmla="*/ 15 w 22"/>
                <a:gd name="T13" fmla="*/ 22 h 40"/>
                <a:gd name="T14" fmla="*/ 22 w 22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40">
                  <a:moveTo>
                    <a:pt x="22" y="11"/>
                  </a:move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3" y="20"/>
                    <a:pt x="7" y="2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9" y="20"/>
                    <a:pt x="22" y="16"/>
                    <a:pt x="22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76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pay attention to details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71557" y="1731042"/>
            <a:ext cx="11653523" cy="255133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Pick a font that is easy to read and looks professional</a:t>
            </a:r>
          </a:p>
          <a:p>
            <a:pPr marL="905393" marR="0" lvl="3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NOTE: In WordPress, changing a font requires using a plug in such as </a:t>
            </a: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2"/>
              </a:rPr>
              <a:t>simple custom </a:t>
            </a:r>
            <a:r>
              <a:rPr kumimoji="0" lang="en-CA" sz="2204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2"/>
              </a:rPr>
              <a:t>css</a:t>
            </a:r>
            <a:endParaRPr kumimoji="0" lang="en-CA" sz="22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905393" marR="0" lvl="3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22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  <a:hlinkClick r:id="rId3"/>
              </a:rPr>
              <a:t>What font should I use? Five principles for choosing typefaces</a:t>
            </a:r>
            <a:endParaRPr kumimoji="0" lang="en-CA" sz="22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colours and photos you add to your site create a powerful first impression. Make sure it's a good one.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63525" y="1186581"/>
            <a:ext cx="11653523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NO spelling mistakes!</a:t>
            </a:r>
          </a:p>
        </p:txBody>
      </p:sp>
    </p:spTree>
    <p:extLst>
      <p:ext uri="{BB962C8B-B14F-4D97-AF65-F5344CB8AC3E}">
        <p14:creationId xmlns:p14="http://schemas.microsoft.com/office/powerpoint/2010/main" val="9120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DON’T create it and forget it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63525" y="1186581"/>
            <a:ext cx="11653523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224097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448193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67229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Update your online resume </a:t>
            </a:r>
            <a:r>
              <a:rPr lang="en-CA" sz="3200" dirty="0">
                <a:solidFill>
                  <a:prstClr val="black"/>
                </a:solidFill>
                <a:latin typeface="Segoe UI Light"/>
              </a:rPr>
              <a:t>regularly. At least once per semester</a:t>
            </a: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399" y="2685540"/>
            <a:ext cx="3926701" cy="3135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0010" y="3057871"/>
            <a:ext cx="2371483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8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Heart 7"/>
          <p:cNvSpPr/>
          <p:nvPr/>
        </p:nvSpPr>
        <p:spPr bwMode="auto">
          <a:xfrm>
            <a:off x="5598089" y="3613488"/>
            <a:ext cx="655320" cy="548640"/>
          </a:xfrm>
          <a:prstGeom prst="heart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54" y="2886752"/>
            <a:ext cx="964223" cy="1186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29400" y="3057870"/>
            <a:ext cx="2592697" cy="177894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CA" sz="32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10</a:t>
            </a:r>
            <a:endParaRPr kumimoji="0" lang="en-US" sz="3200" b="0" i="0" u="none" strike="noStrike" kern="1200" cap="none" spc="0" normalizeH="0" baseline="0" noProof="0" dirty="0" err="1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953" y="2910896"/>
            <a:ext cx="1014959" cy="118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5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show me how you learn and grow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don’t expect you to know everything walking in the door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do expect you to be able to learn on the job</a:t>
            </a:r>
          </a:p>
          <a:p>
            <a:pPr marL="835143" lvl="1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What did you teach yourself outside class?</a:t>
            </a:r>
          </a:p>
          <a:p>
            <a:pPr marL="835143" lvl="1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did you apply what you learned in class outside the classroom?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4141972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DO Provide “Team player” examples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057924" cy="4892131"/>
          </a:xfrm>
        </p:spPr>
        <p:txBody>
          <a:bodyPr>
            <a:norm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Everyone says they are a team player, if you can provide specific examples, do it!</a:t>
            </a:r>
          </a:p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You don’t have to be the team captain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Sometimes I want you to be a leader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Sometimes I want you to be a follower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9205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B3301"/>
                </a:solidFill>
              </a:rPr>
              <a:t>DO provide a professional photo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11057924" cy="4892131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Start with a high resolution and shrink it to a smaller file, don’t take a small picture and make it bigger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If you don’t have access to a studio, take a picture outside on a cloudy day for the best natural lighting</a:t>
            </a:r>
          </a:p>
          <a:p>
            <a:pPr marL="457200" indent="-45720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CA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Resize and edit the photo with a tool such as Adobe Photoshop (some schools have computers available with Photoshop) or check out open source editing tools such as Gimp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75" y="4758001"/>
            <a:ext cx="409524" cy="54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934" y="3745202"/>
            <a:ext cx="1937605" cy="25684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45" y="4420989"/>
            <a:ext cx="1007056" cy="12394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782" y="3745202"/>
            <a:ext cx="2067603" cy="2568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537" y="4562599"/>
            <a:ext cx="769766" cy="9562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73" y="4150648"/>
            <a:ext cx="1196128" cy="13985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59" y="3524533"/>
            <a:ext cx="3711113" cy="265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2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HR FAQs got questions about jobs at Microsoft?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CA" sz="7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72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3985976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45316" y="2080054"/>
            <a:ext cx="10240844" cy="3894026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CA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best way to a great career is to keep learning and keep exploring!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48811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FB3301"/>
                </a:solidFill>
              </a:rPr>
              <a:t>Can’t remember all of that?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CA" sz="7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72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24817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848079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Creating an online resume allows you to present yourself the way you want to be seen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r="13769"/>
          <a:stretch/>
        </p:blipFill>
        <p:spPr>
          <a:xfrm>
            <a:off x="8890669" y="1830291"/>
            <a:ext cx="3036491" cy="31523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00" y="1830291"/>
            <a:ext cx="3022940" cy="31523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16" y="2487865"/>
            <a:ext cx="1517595" cy="177443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529" y="2487865"/>
            <a:ext cx="1492736" cy="1837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689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941734" y="-846666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027" y="1161536"/>
            <a:ext cx="5634681" cy="39665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8001" y="2724417"/>
            <a:ext cx="7292623" cy="183522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6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Event Evaluation</a:t>
            </a:r>
          </a:p>
          <a:p>
            <a:r>
              <a:rPr lang="en-US" u="sng" dirty="0"/>
              <a:t>&lt;insert event evaluation here&gt;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27598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Setting Up the Perfect Online Resume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508001" y="2724417"/>
            <a:ext cx="7292623" cy="9332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Segoe UI Light"/>
                <a:ea typeface="+mj-ea"/>
                <a:cs typeface="Segoe UI Light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j-ea"/>
                <a:cs typeface="Segoe UI Light"/>
              </a:rPr>
              <a:t>Creating an Online Resume</a:t>
            </a:r>
            <a:endParaRPr kumimoji="0" lang="en-US" sz="42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+mj-ea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2688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solidFill>
                  <a:srgbClr val="FB3301"/>
                </a:solidFill>
              </a:rPr>
              <a:t>If you get lost at any point during the presentation. DON’T PANIC, just remember this URL</a:t>
            </a:r>
            <a:endParaRPr lang="en-US" dirty="0">
              <a:solidFill>
                <a:srgbClr val="FB33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0" y="1261533"/>
            <a:ext cx="9278551" cy="4892131"/>
          </a:xfrm>
        </p:spPr>
        <p:txBody>
          <a:bodyPr>
            <a:normAutofit/>
          </a:bodyPr>
          <a:lstStyle/>
          <a:p>
            <a:pPr algn="ctr">
              <a:spcBef>
                <a:spcPts val="500"/>
              </a:spcBef>
              <a:spcAft>
                <a:spcPts val="500"/>
              </a:spcAft>
            </a:pP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  <a:hlinkClick r:id="rId2"/>
            </a:endParaRPr>
          </a:p>
          <a:p>
            <a:pPr algn="ctr">
              <a:spcBef>
                <a:spcPts val="500"/>
              </a:spcBef>
              <a:spcAft>
                <a:spcPts val="500"/>
              </a:spcAft>
            </a:pPr>
            <a:r>
              <a:rPr lang="en-CA" sz="72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aka.ms/</a:t>
            </a:r>
            <a:r>
              <a:rPr lang="en-CA" sz="7200" dirty="0" err="1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onlineresume</a:t>
            </a:r>
            <a:endParaRPr lang="en-CA" sz="7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</p:spTree>
    <p:extLst>
      <p:ext uri="{BB962C8B-B14F-4D97-AF65-F5344CB8AC3E}">
        <p14:creationId xmlns:p14="http://schemas.microsoft.com/office/powerpoint/2010/main" val="108492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261534"/>
            <a:ext cx="4848079" cy="4868332"/>
          </a:xfrm>
        </p:spPr>
        <p:txBody>
          <a:bodyPr>
            <a:normAutofit/>
          </a:bodyPr>
          <a:lstStyle/>
          <a:p>
            <a:r>
              <a:rPr lang="en-CA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How do we do it?</a:t>
            </a:r>
            <a:endParaRPr lang="en-US" sz="4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9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Setting Up the Perfect Online Resume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71403" y="2240003"/>
            <a:ext cx="10377371" cy="2911394"/>
            <a:chOff x="908473" y="1447955"/>
            <a:chExt cx="10377371" cy="2911394"/>
          </a:xfrm>
        </p:grpSpPr>
        <p:grpSp>
          <p:nvGrpSpPr>
            <p:cNvPr id="9" name="Group 8"/>
            <p:cNvGrpSpPr/>
            <p:nvPr/>
          </p:nvGrpSpPr>
          <p:grpSpPr>
            <a:xfrm>
              <a:off x="4635182" y="1447956"/>
              <a:ext cx="2923953" cy="2911391"/>
              <a:chOff x="4635182" y="1447956"/>
              <a:chExt cx="2923953" cy="2911391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4635182" y="1447956"/>
                <a:ext cx="2923953" cy="2911391"/>
              </a:xfrm>
              <a:prstGeom prst="rect">
                <a:avLst/>
              </a:prstGeom>
              <a:solidFill>
                <a:srgbClr val="DC5B2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DESIGN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35182" y="1447956"/>
                <a:ext cx="2923953" cy="1644008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/>
            <p:nvPr/>
          </p:nvGrpSpPr>
          <p:grpSpPr>
            <a:xfrm>
              <a:off x="8361890" y="1447955"/>
              <a:ext cx="2923954" cy="2911391"/>
              <a:chOff x="8361890" y="1447955"/>
              <a:chExt cx="2923954" cy="2911391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8361890" y="1447955"/>
                <a:ext cx="2923953" cy="2911391"/>
              </a:xfrm>
              <a:prstGeom prst="rect">
                <a:avLst/>
              </a:prstGeom>
              <a:solidFill>
                <a:srgbClr val="672A7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CONSTRUCTION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1891" y="1447956"/>
                <a:ext cx="2923953" cy="1644008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908473" y="1447958"/>
              <a:ext cx="2923953" cy="2911391"/>
              <a:chOff x="908473" y="1447958"/>
              <a:chExt cx="2923953" cy="2911391"/>
            </a:xfrm>
          </p:grpSpPr>
          <p:sp>
            <p:nvSpPr>
              <p:cNvPr id="12" name="Rectangle 11"/>
              <p:cNvSpPr/>
              <p:nvPr/>
            </p:nvSpPr>
            <p:spPr bwMode="auto">
              <a:xfrm>
                <a:off x="908473" y="1447958"/>
                <a:ext cx="2923953" cy="2911391"/>
              </a:xfrm>
              <a:prstGeom prst="rect">
                <a:avLst/>
              </a:prstGeom>
              <a:solidFill>
                <a:srgbClr val="00723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/>
                    <a:ea typeface="Segoe UI" pitchFamily="34" charset="0"/>
                    <a:cs typeface="Segoe UI" pitchFamily="34" charset="0"/>
                  </a:rPr>
                  <a:t>LOCATION</a:t>
                </a: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473" y="1447958"/>
                <a:ext cx="2923953" cy="1644008"/>
              </a:xfrm>
              <a:prstGeom prst="rect">
                <a:avLst/>
              </a:prstGeom>
            </p:spPr>
          </p:pic>
        </p:grpSp>
      </p:grpSp>
      <p:sp>
        <p:nvSpPr>
          <p:cNvPr id="2" name="Rectangle 1"/>
          <p:cNvSpPr/>
          <p:nvPr/>
        </p:nvSpPr>
        <p:spPr>
          <a:xfrm>
            <a:off x="871403" y="3884012"/>
            <a:ext cx="2923953" cy="1267382"/>
          </a:xfrm>
          <a:prstGeom prst="rect">
            <a:avLst/>
          </a:prstGeom>
          <a:solidFill>
            <a:srgbClr val="8AA90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Location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98111" y="3884012"/>
            <a:ext cx="2923953" cy="1267382"/>
          </a:xfrm>
          <a:prstGeom prst="rect">
            <a:avLst/>
          </a:prstGeom>
          <a:solidFill>
            <a:srgbClr val="F97C0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Design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324819" y="3884012"/>
            <a:ext cx="2923953" cy="1267382"/>
          </a:xfrm>
          <a:prstGeom prst="rect">
            <a:avLst/>
          </a:prstGeom>
          <a:solidFill>
            <a:srgbClr val="117B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200285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2.xml><?xml version="1.0" encoding="utf-8"?>
<a:theme xmlns:a="http://schemas.openxmlformats.org/drawingml/2006/main" name="4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3.xml><?xml version="1.0" encoding="utf-8"?>
<a:theme xmlns:a="http://schemas.openxmlformats.org/drawingml/2006/main" name="3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4.xml><?xml version="1.0" encoding="utf-8"?>
<a:theme xmlns:a="http://schemas.openxmlformats.org/drawingml/2006/main" name="2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5.xml><?xml version="1.0" encoding="utf-8"?>
<a:theme xmlns:a="http://schemas.openxmlformats.org/drawingml/2006/main" name="1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6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D12605"/>
      </a:dk2>
      <a:lt2>
        <a:srgbClr val="F8F8F8"/>
      </a:lt2>
      <a:accent1>
        <a:srgbClr val="D12605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5_COLOR TEMPLATE">
  <a:themeElements>
    <a:clrScheme name="MSVID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Edu_Consumer_MID-BLUE_1.potx" id="{5934182C-5E91-4AA0-AC54-8FABA87FDE33}" vid="{4CCD3737-E564-4728-9B9D-C62F8DC4D435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9185</TotalTime>
  <Words>2185</Words>
  <Application>Microsoft Office PowerPoint</Application>
  <PresentationFormat>Widescreen</PresentationFormat>
  <Paragraphs>343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60</vt:i4>
      </vt:variant>
    </vt:vector>
  </HeadingPairs>
  <TitlesOfParts>
    <vt:vector size="80" baseType="lpstr">
      <vt:lpstr>Arial</vt:lpstr>
      <vt:lpstr>Calibri</vt:lpstr>
      <vt:lpstr>Consolas</vt:lpstr>
      <vt:lpstr>Gill Sans</vt:lpstr>
      <vt:lpstr>Ravie</vt:lpstr>
      <vt:lpstr>Rockwell Extra Bold</vt:lpstr>
      <vt:lpstr>Segoe UI</vt:lpstr>
      <vt:lpstr>Segoe UI Black</vt:lpstr>
      <vt:lpstr>Segoe UI Light</vt:lpstr>
      <vt:lpstr>Segoe UI Semibold</vt:lpstr>
      <vt:lpstr>Showcard Gothic</vt:lpstr>
      <vt:lpstr>Wingdings</vt:lpstr>
      <vt:lpstr>COLOR TEMPLATE</vt:lpstr>
      <vt:lpstr>4_COLOR TEMPLATE</vt:lpstr>
      <vt:lpstr>3_COLOR TEMPLATE</vt:lpstr>
      <vt:lpstr>2_COLOR TEMPLATE</vt:lpstr>
      <vt:lpstr>1_COLOR TEMPLATE</vt:lpstr>
      <vt:lpstr>Custom Design</vt:lpstr>
      <vt:lpstr>Office Theme</vt:lpstr>
      <vt:lpstr>5_COLOR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If you get lost at any point during the presentation. DON’T PANIC, just remember this URL</vt:lpstr>
      <vt:lpstr>PowerPoint Presentation</vt:lpstr>
      <vt:lpstr> Location</vt:lpstr>
      <vt:lpstr>PowerPoint Presentation</vt:lpstr>
      <vt:lpstr>Log into DreamSpark</vt:lpstr>
      <vt:lpstr>Activate your Azure benefit</vt:lpstr>
      <vt:lpstr>Microsoft Azure Web Sites</vt:lpstr>
      <vt:lpstr> Construction</vt:lpstr>
      <vt:lpstr>Create a WordPress website on Azure</vt:lpstr>
      <vt:lpstr>Let's edit our website in WordPress</vt:lpstr>
      <vt:lpstr>The first time you visit you need to install WordPress and create an account</vt:lpstr>
      <vt:lpstr>Log in to WordPress to edit your new website</vt:lpstr>
      <vt:lpstr>The WordPress admin site</vt:lpstr>
      <vt:lpstr>Pick a theme for your WordPress site</vt:lpstr>
      <vt:lpstr>Which theme should you use?</vt:lpstr>
      <vt:lpstr>Display your name and contact information</vt:lpstr>
      <vt:lpstr>Set your colour scheme</vt:lpstr>
      <vt:lpstr>Sometimes the little details set you apart</vt:lpstr>
      <vt:lpstr>Images can add personality to your site</vt:lpstr>
      <vt:lpstr>Watch out for cropping on different screen sizes</vt:lpstr>
      <vt:lpstr>Can I still read your resume?</vt:lpstr>
      <vt:lpstr>Let’s create a page to display our resume</vt:lpstr>
      <vt:lpstr>Use the editor to create your page</vt:lpstr>
      <vt:lpstr>Set the resume page as your landing page</vt:lpstr>
      <vt:lpstr>Break the “one page” rule!</vt:lpstr>
      <vt:lpstr>Add a menu to navigate between pages</vt:lpstr>
      <vt:lpstr>Add a menu to navigate between pages</vt:lpstr>
      <vt:lpstr>Share links to your professional profiles</vt:lpstr>
      <vt:lpstr>Get rid of clutter</vt:lpstr>
      <vt:lpstr>If you know your way around HTML/CSS/PHP</vt:lpstr>
      <vt:lpstr>Explore plugins to add more functionality</vt:lpstr>
      <vt:lpstr>PowerPoint Presentation</vt:lpstr>
      <vt:lpstr>PowerPoint Presentation</vt:lpstr>
      <vt:lpstr>You want your resume to get you an interview</vt:lpstr>
      <vt:lpstr>DON'T just cut and paste your paper resume</vt:lpstr>
      <vt:lpstr>DO include links to your work</vt:lpstr>
      <vt:lpstr>DON'T have a paper and an online resume that present two different people</vt:lpstr>
      <vt:lpstr>DO include testimonials</vt:lpstr>
      <vt:lpstr>DO list your programming languages</vt:lpstr>
      <vt:lpstr>DON’T lie</vt:lpstr>
      <vt:lpstr>DO describe what you have done</vt:lpstr>
      <vt:lpstr>DO give yourself credit</vt:lpstr>
      <vt:lpstr>DO include contact information</vt:lpstr>
      <vt:lpstr>DO check what your social media says about you!</vt:lpstr>
      <vt:lpstr>DO pay attention to details</vt:lpstr>
      <vt:lpstr>DON’T create it and forget it</vt:lpstr>
      <vt:lpstr>DO show me how you learn and grow</vt:lpstr>
      <vt:lpstr>DO Provide “Team player” examples</vt:lpstr>
      <vt:lpstr>DO provide a professional photo</vt:lpstr>
      <vt:lpstr>HR FAQs got questions about jobs at Microsoft?</vt:lpstr>
      <vt:lpstr>PowerPoint Presentation</vt:lpstr>
      <vt:lpstr>Can’t remember all of that?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Intelligence @ Microsoft</dc:title>
  <dc:creator>Christine Awad</dc:creator>
  <cp:lastModifiedBy>Justin Garrett</cp:lastModifiedBy>
  <cp:revision>204</cp:revision>
  <dcterms:created xsi:type="dcterms:W3CDTF">2015-05-08T18:22:04Z</dcterms:created>
  <dcterms:modified xsi:type="dcterms:W3CDTF">2016-06-17T20:54:22Z</dcterms:modified>
</cp:coreProperties>
</file>